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handoutMasterIdLst>
    <p:handoutMasterId r:id="rId33"/>
  </p:handoutMasterIdLst>
  <p:sldIdLst>
    <p:sldId id="256" r:id="rId2"/>
    <p:sldId id="278" r:id="rId3"/>
    <p:sldId id="260" r:id="rId4"/>
    <p:sldId id="258" r:id="rId5"/>
    <p:sldId id="257" r:id="rId6"/>
    <p:sldId id="261" r:id="rId7"/>
    <p:sldId id="262" r:id="rId8"/>
    <p:sldId id="263" r:id="rId9"/>
    <p:sldId id="264" r:id="rId10"/>
    <p:sldId id="279" r:id="rId11"/>
    <p:sldId id="274" r:id="rId12"/>
    <p:sldId id="273" r:id="rId13"/>
    <p:sldId id="275" r:id="rId14"/>
    <p:sldId id="276" r:id="rId15"/>
    <p:sldId id="277" r:id="rId16"/>
    <p:sldId id="280" r:id="rId17"/>
    <p:sldId id="293" r:id="rId18"/>
    <p:sldId id="294" r:id="rId19"/>
    <p:sldId id="295" r:id="rId20"/>
    <p:sldId id="296" r:id="rId21"/>
    <p:sldId id="292" r:id="rId22"/>
    <p:sldId id="297" r:id="rId23"/>
    <p:sldId id="286" r:id="rId24"/>
    <p:sldId id="287" r:id="rId25"/>
    <p:sldId id="265" r:id="rId26"/>
    <p:sldId id="266" r:id="rId27"/>
    <p:sldId id="267" r:id="rId28"/>
    <p:sldId id="268" r:id="rId29"/>
    <p:sldId id="269" r:id="rId30"/>
    <p:sldId id="270" r:id="rId31"/>
    <p:sldId id="272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FDFF782-ABCA-490E-80D2-CA2AE73E80F0}">
          <p14:sldIdLst>
            <p14:sldId id="256"/>
            <p14:sldId id="278"/>
            <p14:sldId id="260"/>
            <p14:sldId id="258"/>
            <p14:sldId id="257"/>
            <p14:sldId id="261"/>
            <p14:sldId id="262"/>
            <p14:sldId id="263"/>
            <p14:sldId id="264"/>
          </p14:sldIdLst>
        </p14:section>
        <p14:section name="Drawing District Lines" id="{49F44DDF-0DBD-4EE0-8686-D1E02B9E77C7}">
          <p14:sldIdLst>
            <p14:sldId id="279"/>
            <p14:sldId id="274"/>
            <p14:sldId id="273"/>
            <p14:sldId id="275"/>
            <p14:sldId id="276"/>
            <p14:sldId id="277"/>
          </p14:sldIdLst>
        </p14:section>
        <p14:section name="Leadership" id="{6AADF845-20C2-47C1-BE65-6E700864D97B}">
          <p14:sldIdLst>
            <p14:sldId id="280"/>
            <p14:sldId id="293"/>
            <p14:sldId id="294"/>
            <p14:sldId id="295"/>
            <p14:sldId id="296"/>
            <p14:sldId id="292"/>
            <p14:sldId id="297"/>
            <p14:sldId id="286"/>
            <p14:sldId id="287"/>
          </p14:sldIdLst>
        </p14:section>
        <p14:section name="By the Numbers" id="{F4371B82-C8F4-470E-A7F4-AF29A4E86204}">
          <p14:sldIdLst>
            <p14:sldId id="265"/>
            <p14:sldId id="266"/>
            <p14:sldId id="267"/>
            <p14:sldId id="268"/>
            <p14:sldId id="269"/>
            <p14:sldId id="270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081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3E08B-07BE-4B17-AF5B-69E001A2FC01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3BD61-5AA5-4310-8D81-246109B5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48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9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7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87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313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20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86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4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1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0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13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25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1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12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litico.com/interactives/2018/interactive_116th-congress-freshman-younger-bluer-diverse/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The Legislative Branch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District 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7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Apportionment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process of determining the number of representatives for each state using census data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144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Redistricting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States’ redrawing of boundaries of electoral districts following each census.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91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Gerrymandering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intentional </a:t>
            </a:r>
            <a:r>
              <a:rPr lang="en-US" sz="2800" smtClean="0"/>
              <a:t>use of </a:t>
            </a:r>
            <a:r>
              <a:rPr lang="en-US" sz="2800" dirty="0" smtClean="0"/>
              <a:t>redistricting to benefit a specific interest of group of voters.</a:t>
            </a:r>
          </a:p>
          <a:p>
            <a:r>
              <a:rPr lang="en-US" sz="2800" dirty="0" smtClean="0"/>
              <a:t>Party gerrymandering – benefiting a particular political party.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996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Incumbency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Being already in office</a:t>
            </a:r>
          </a:p>
          <a:p>
            <a:pPr lvl="1"/>
            <a:r>
              <a:rPr lang="en-US" sz="2600" dirty="0" smtClean="0"/>
              <a:t>As opposed to running for the first time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534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Incumbency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Institutional advantages held by those already in office who are trying to fend off challengers in an election.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45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Congressional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How to organize Congress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147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2513329" cy="1657032"/>
          </a:xfrm>
        </p:spPr>
        <p:txBody>
          <a:bodyPr/>
          <a:lstStyle/>
          <a:p>
            <a:r>
              <a:rPr lang="en-US" sz="2800" dirty="0" smtClean="0"/>
              <a:t>Speaker of the House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945" y="744379"/>
            <a:ext cx="3143250" cy="3924300"/>
          </a:xfrm>
        </p:spPr>
      </p:pic>
      <p:sp>
        <p:nvSpPr>
          <p:cNvPr id="6" name="Rectangle 5"/>
          <p:cNvSpPr/>
          <p:nvPr/>
        </p:nvSpPr>
        <p:spPr>
          <a:xfrm>
            <a:off x="8143935" y="5103614"/>
            <a:ext cx="3337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Current Speaker is Nancy Pelosi </a:t>
            </a:r>
            <a:endParaRPr lang="en-US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116</a:t>
            </a:r>
            <a:r>
              <a:rPr lang="en-US" sz="2400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Congress)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18712" y="2222287"/>
            <a:ext cx="7055288" cy="426995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The leader of the House of Representatives, chosen by an election of its members. 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091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House Majority Leader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110" y="829218"/>
            <a:ext cx="2891940" cy="3784754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18712" y="2222287"/>
            <a:ext cx="3724412" cy="397638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/>
              <a:t>The person who is second in command in the House of Representatives.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7340867" y="4832502"/>
            <a:ext cx="48511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Current House Majority Leader</a:t>
            </a:r>
          </a:p>
          <a:p>
            <a:r>
              <a:rPr lang="en-US" sz="2400" dirty="0" smtClean="0"/>
              <a:t>Steny Hoyer</a:t>
            </a:r>
          </a:p>
          <a:p>
            <a:r>
              <a:rPr lang="en-US" sz="2400" dirty="0" smtClean="0"/>
              <a:t>(116</a:t>
            </a:r>
            <a:r>
              <a:rPr lang="en-US" sz="2400" baseline="30000" dirty="0" smtClean="0"/>
              <a:t>th</a:t>
            </a:r>
            <a:r>
              <a:rPr lang="en-US" sz="2400" dirty="0"/>
              <a:t> </a:t>
            </a:r>
            <a:r>
              <a:rPr lang="en-US" sz="2400" dirty="0" smtClean="0"/>
              <a:t>Congress)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723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Senate Majority Leader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161" y="446088"/>
            <a:ext cx="3204277" cy="417016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27424" y="2280039"/>
            <a:ext cx="5024736" cy="4130386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The person who has the most power in the Senate and is the head of the party with the most seats. 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7342596" y="4861379"/>
            <a:ext cx="48494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Current Senate Majority Leader</a:t>
            </a:r>
          </a:p>
          <a:p>
            <a:r>
              <a:rPr lang="en-US" sz="2400" dirty="0" smtClean="0"/>
              <a:t>Mitch McConnell</a:t>
            </a:r>
          </a:p>
          <a:p>
            <a:r>
              <a:rPr lang="en-US" sz="2400" dirty="0" smtClean="0"/>
              <a:t>(116</a:t>
            </a:r>
            <a:r>
              <a:rPr lang="en-US" sz="2400" baseline="30000" dirty="0" smtClean="0"/>
              <a:t>th</a:t>
            </a:r>
            <a:r>
              <a:rPr lang="en-US" sz="2400" dirty="0"/>
              <a:t> </a:t>
            </a:r>
            <a:r>
              <a:rPr lang="en-US" sz="2400" dirty="0" smtClean="0"/>
              <a:t>Congress)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717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Basics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6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Minority Leader</a:t>
            </a:r>
            <a:br>
              <a:rPr lang="en-US" sz="2800" dirty="0" smtClean="0"/>
            </a:br>
            <a:r>
              <a:rPr lang="en-US" sz="2400" dirty="0" smtClean="0"/>
              <a:t>(Senate and House)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213" y="914401"/>
            <a:ext cx="2179536" cy="3201896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18712" y="2222287"/>
            <a:ext cx="5023823" cy="4091886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The head of the party with the second-highest number of seats in Congress, chosen by the party’s members.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605" y="914401"/>
            <a:ext cx="2277637" cy="320189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333089" y="4206860"/>
            <a:ext cx="27671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Senate Minority Leader</a:t>
            </a:r>
          </a:p>
          <a:p>
            <a:r>
              <a:rPr lang="en-US" dirty="0" smtClean="0"/>
              <a:t>Chuck </a:t>
            </a:r>
            <a:r>
              <a:rPr lang="en-US" dirty="0"/>
              <a:t>Schumer (D</a:t>
            </a:r>
            <a:r>
              <a:rPr lang="en-US" dirty="0" smtClean="0"/>
              <a:t>)</a:t>
            </a:r>
          </a:p>
          <a:p>
            <a:r>
              <a:rPr lang="en-US" dirty="0" smtClean="0"/>
              <a:t>(116</a:t>
            </a:r>
            <a:r>
              <a:rPr lang="en-US" baseline="30000" dirty="0" smtClean="0"/>
              <a:t>th</a:t>
            </a:r>
            <a:r>
              <a:rPr lang="en-US" dirty="0" smtClean="0"/>
              <a:t> Congress)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464971" y="4206860"/>
            <a:ext cx="27270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House Minority Leader </a:t>
            </a:r>
          </a:p>
          <a:p>
            <a:r>
              <a:rPr lang="en-US" dirty="0" smtClean="0"/>
              <a:t>Kevin </a:t>
            </a:r>
            <a:r>
              <a:rPr lang="en-US" dirty="0"/>
              <a:t>McCarthy (R) </a:t>
            </a:r>
            <a:endParaRPr lang="en-US" dirty="0" smtClean="0"/>
          </a:p>
          <a:p>
            <a:r>
              <a:rPr lang="en-US" dirty="0"/>
              <a:t>(116</a:t>
            </a:r>
            <a:r>
              <a:rPr lang="en-US" baseline="30000" dirty="0"/>
              <a:t>th</a:t>
            </a:r>
            <a:r>
              <a:rPr lang="en-US" dirty="0"/>
              <a:t> Congress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6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President </a:t>
            </a:r>
            <a:br>
              <a:rPr lang="en-US" sz="2800" dirty="0" smtClean="0"/>
            </a:br>
            <a:r>
              <a:rPr lang="en-US" sz="2800" dirty="0" smtClean="0"/>
              <a:t>Pro Tempore</a:t>
            </a:r>
            <a:endParaRPr lang="en-US" sz="28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810" y="933609"/>
            <a:ext cx="2993390" cy="3737202"/>
          </a:xfr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18712" y="2222287"/>
            <a:ext cx="7004488" cy="399563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The Senate member, elected by the Senate, who stands in as president of the Senate in the absence of the vice president. </a:t>
            </a:r>
          </a:p>
          <a:p>
            <a:endParaRPr lang="en-US" sz="2800" dirty="0" smtClean="0"/>
          </a:p>
          <a:p>
            <a:r>
              <a:rPr lang="en-US" sz="2800" dirty="0" smtClean="0"/>
              <a:t>Usually the longest serving member of the majority party.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23200" y="5208955"/>
            <a:ext cx="4460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urrent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President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 Tem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 Charles Grassley (116</a:t>
            </a:r>
            <a:r>
              <a:rPr lang="en-US" sz="2400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Congress)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54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Whip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870" y="496609"/>
            <a:ext cx="1785974" cy="2286047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18712" y="2222287"/>
            <a:ext cx="3888042" cy="399563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/>
              <a:t>A member of Congress chosen by his or her party members, whose job is the </a:t>
            </a:r>
            <a:r>
              <a:rPr lang="en-US" sz="2800" b="1" smtClean="0"/>
              <a:t>ensure party unity and discipline. </a:t>
            </a:r>
            <a:endParaRPr lang="en-US" sz="28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460" y="463580"/>
            <a:ext cx="1512370" cy="22685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06716" y="2782656"/>
            <a:ext cx="2454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House Majority Whip </a:t>
            </a:r>
          </a:p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Jim Clyburn (D)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18213" y="2813925"/>
            <a:ext cx="2625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House Minority Whip</a:t>
            </a:r>
          </a:p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Scalise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(R)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460" y="3516609"/>
            <a:ext cx="1678758" cy="24109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870" y="3537418"/>
            <a:ext cx="1785974" cy="249860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735194" y="6062100"/>
            <a:ext cx="2791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Senate Minority Whip Dick Durbin (D)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58728" y="6078930"/>
            <a:ext cx="2750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Senate Majority Whip</a:t>
            </a:r>
          </a:p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John Thune (R)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54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Action Committee (PAC)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organization that raises money for candidates and campaigns.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299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Leader of a congressional committee who has authority over the committee’s agenda.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61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Congress by the Numbers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The demographics of the 116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Congress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538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Affiliation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286385"/>
            <a:ext cx="5189857" cy="576262"/>
          </a:xfrm>
        </p:spPr>
        <p:txBody>
          <a:bodyPr/>
          <a:lstStyle/>
          <a:p>
            <a:r>
              <a:rPr lang="en-US" sz="4400" b="1" dirty="0" smtClean="0"/>
              <a:t>The House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884950"/>
            <a:ext cx="5189856" cy="310991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Republicans</a:t>
            </a:r>
          </a:p>
          <a:p>
            <a:pPr lvl="1"/>
            <a:r>
              <a:rPr lang="en-US" sz="3600" dirty="0" smtClean="0"/>
              <a:t>199</a:t>
            </a:r>
          </a:p>
          <a:p>
            <a:r>
              <a:rPr lang="en-US" sz="3600" dirty="0" smtClean="0"/>
              <a:t>Democrats</a:t>
            </a:r>
          </a:p>
          <a:p>
            <a:pPr lvl="1"/>
            <a:r>
              <a:rPr lang="en-US" sz="3600" b="1" dirty="0" smtClean="0"/>
              <a:t>235</a:t>
            </a:r>
            <a:endParaRPr lang="en-US" sz="36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286385"/>
            <a:ext cx="5194583" cy="576262"/>
          </a:xfrm>
        </p:spPr>
        <p:txBody>
          <a:bodyPr/>
          <a:lstStyle/>
          <a:p>
            <a:r>
              <a:rPr lang="en-US" sz="4400" b="1" dirty="0" smtClean="0"/>
              <a:t>The Senate</a:t>
            </a:r>
            <a:endParaRPr lang="en-US" sz="4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884950"/>
            <a:ext cx="5194583" cy="310991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Republicans</a:t>
            </a:r>
          </a:p>
          <a:p>
            <a:pPr lvl="1"/>
            <a:r>
              <a:rPr lang="en-US" sz="3600" b="1" dirty="0" smtClean="0"/>
              <a:t>53</a:t>
            </a:r>
          </a:p>
          <a:p>
            <a:r>
              <a:rPr lang="en-US" sz="3600" dirty="0" smtClean="0"/>
              <a:t>Democrats</a:t>
            </a:r>
          </a:p>
          <a:p>
            <a:pPr lvl="1"/>
            <a:r>
              <a:rPr lang="en-US" sz="3600" dirty="0" smtClean="0"/>
              <a:t>47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83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 Makeup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House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313   -  White</a:t>
            </a:r>
          </a:p>
          <a:p>
            <a:r>
              <a:rPr lang="en-US" sz="2800" dirty="0" smtClean="0"/>
              <a:t>56   -  Black</a:t>
            </a:r>
          </a:p>
          <a:p>
            <a:r>
              <a:rPr lang="en-US" sz="2800" dirty="0" smtClean="0"/>
              <a:t>44   -  Hispanic </a:t>
            </a:r>
          </a:p>
          <a:p>
            <a:r>
              <a:rPr lang="en-US" sz="2800" dirty="0" smtClean="0"/>
              <a:t>15   -  Asian </a:t>
            </a:r>
          </a:p>
          <a:p>
            <a:r>
              <a:rPr lang="en-US" sz="2800" dirty="0" smtClean="0"/>
              <a:t>4   -  Native American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Senate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89  - White</a:t>
            </a:r>
          </a:p>
          <a:p>
            <a:r>
              <a:rPr lang="en-US" sz="2800" dirty="0" smtClean="0"/>
              <a:t>4   -  Hispanic </a:t>
            </a:r>
          </a:p>
          <a:p>
            <a:r>
              <a:rPr lang="en-US" sz="2800" dirty="0" smtClean="0"/>
              <a:t>3   -  Black</a:t>
            </a:r>
          </a:p>
          <a:p>
            <a:r>
              <a:rPr lang="en-US" sz="2800" dirty="0" smtClean="0"/>
              <a:t>3   -  Asian</a:t>
            </a:r>
          </a:p>
          <a:p>
            <a:r>
              <a:rPr lang="en-US" sz="2800" dirty="0" smtClean="0"/>
              <a:t>1   -  Multiracial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47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Gender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House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Men</a:t>
            </a:r>
          </a:p>
          <a:p>
            <a:pPr lvl="1"/>
            <a:r>
              <a:rPr lang="en-US" dirty="0" smtClean="0"/>
              <a:t>330</a:t>
            </a:r>
          </a:p>
          <a:p>
            <a:r>
              <a:rPr lang="en-US" dirty="0" smtClean="0"/>
              <a:t>Women</a:t>
            </a:r>
          </a:p>
          <a:p>
            <a:pPr lvl="1"/>
            <a:r>
              <a:rPr lang="en-US" dirty="0" smtClean="0"/>
              <a:t>102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Senate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Men</a:t>
            </a:r>
          </a:p>
          <a:p>
            <a:pPr lvl="1"/>
            <a:r>
              <a:rPr lang="en-US" dirty="0" smtClean="0"/>
              <a:t>75</a:t>
            </a:r>
          </a:p>
          <a:p>
            <a:r>
              <a:rPr lang="en-US" dirty="0" smtClean="0"/>
              <a:t>Women</a:t>
            </a:r>
          </a:p>
          <a:p>
            <a:pPr lvl="1"/>
            <a:r>
              <a:rPr lang="en-US" dirty="0" smtClean="0"/>
              <a:t>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8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Affiliation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House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Christian 	385 (88.7%)</a:t>
            </a:r>
          </a:p>
          <a:p>
            <a:r>
              <a:rPr lang="en-US" dirty="0" smtClean="0"/>
              <a:t>Jewish 	26 (6%)</a:t>
            </a:r>
          </a:p>
          <a:p>
            <a:r>
              <a:rPr lang="en-US" dirty="0" smtClean="0"/>
              <a:t>Buddhist	1 (0.2%)</a:t>
            </a:r>
          </a:p>
          <a:p>
            <a:r>
              <a:rPr lang="en-US" dirty="0" smtClean="0"/>
              <a:t>Muslim 	3 (0.7%)</a:t>
            </a:r>
          </a:p>
          <a:p>
            <a:r>
              <a:rPr lang="en-US" dirty="0" smtClean="0"/>
              <a:t>Hindu 	3 (0.7%)</a:t>
            </a:r>
          </a:p>
          <a:p>
            <a:r>
              <a:rPr lang="en-US" dirty="0" smtClean="0"/>
              <a:t>Unitarian Universalist	2 (0.5%)</a:t>
            </a:r>
          </a:p>
          <a:p>
            <a:r>
              <a:rPr lang="en-US" dirty="0" smtClean="0"/>
              <a:t>Unaffiliated	0</a:t>
            </a:r>
          </a:p>
          <a:p>
            <a:r>
              <a:rPr lang="en-US" dirty="0" smtClean="0"/>
              <a:t>Did not disclose	14 (3.2%)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Senate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Christian 	</a:t>
            </a:r>
            <a:r>
              <a:rPr lang="en-US" dirty="0" smtClean="0"/>
              <a:t>86 </a:t>
            </a:r>
            <a:r>
              <a:rPr lang="en-US" dirty="0"/>
              <a:t>(</a:t>
            </a:r>
            <a:r>
              <a:rPr lang="en-US" dirty="0" smtClean="0"/>
              <a:t>86%)</a:t>
            </a:r>
            <a:endParaRPr lang="en-US" dirty="0"/>
          </a:p>
          <a:p>
            <a:r>
              <a:rPr lang="en-US" dirty="0"/>
              <a:t>Jewish 	8</a:t>
            </a:r>
            <a:r>
              <a:rPr lang="en-US" dirty="0" smtClean="0"/>
              <a:t> (8%)</a:t>
            </a:r>
          </a:p>
          <a:p>
            <a:r>
              <a:rPr lang="en-US" dirty="0" smtClean="0"/>
              <a:t>Buddhist	1 (1%)</a:t>
            </a:r>
            <a:endParaRPr lang="en-US" dirty="0"/>
          </a:p>
          <a:p>
            <a:r>
              <a:rPr lang="en-US" dirty="0"/>
              <a:t>Muslim 	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Hindu 	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Unitarian Universalist	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Unaffiliated	</a:t>
            </a:r>
            <a:r>
              <a:rPr lang="en-US" dirty="0" smtClean="0"/>
              <a:t>1</a:t>
            </a:r>
            <a:endParaRPr lang="en-US" dirty="0"/>
          </a:p>
          <a:p>
            <a:r>
              <a:rPr lang="en-US" dirty="0" smtClean="0"/>
              <a:t>Did </a:t>
            </a:r>
            <a:r>
              <a:rPr lang="en-US" dirty="0"/>
              <a:t>not disclose	</a:t>
            </a:r>
            <a:r>
              <a:rPr lang="en-US" dirty="0" smtClean="0"/>
              <a:t>4 (</a:t>
            </a:r>
            <a:r>
              <a:rPr lang="en-US" dirty="0"/>
              <a:t>4</a:t>
            </a:r>
            <a:r>
              <a:rPr lang="en-US" dirty="0" smtClean="0"/>
              <a:t>%)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4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Both house of Congress must hold their session at the same time</a:t>
            </a:r>
          </a:p>
          <a:p>
            <a:r>
              <a:rPr lang="en-US" sz="2400" dirty="0" smtClean="0"/>
              <a:t>Session begins on January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Each session is a year long, with each Congress consisting of two sessions.</a:t>
            </a:r>
          </a:p>
          <a:p>
            <a:r>
              <a:rPr lang="en-US" sz="2400" dirty="0" smtClean="0"/>
              <a:t>We are currently in the 116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Congress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842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391" y="0"/>
            <a:ext cx="8167522" cy="684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39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most diverse Congress in history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>
                <a:hlinkClick r:id="rId2"/>
              </a:rPr>
              <a:t>116</a:t>
            </a:r>
            <a:r>
              <a:rPr lang="en-US" sz="3600" baseline="30000" dirty="0" smtClean="0">
                <a:hlinkClick r:id="rId2"/>
              </a:rPr>
              <a:t>th</a:t>
            </a:r>
            <a:r>
              <a:rPr lang="en-US" sz="3600" dirty="0" smtClean="0">
                <a:hlinkClick r:id="rId2"/>
              </a:rPr>
              <a:t> Congress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5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minimum number of people required to do business</a:t>
            </a:r>
          </a:p>
          <a:p>
            <a:endParaRPr lang="en-US" sz="2400" dirty="0" smtClean="0"/>
          </a:p>
          <a:p>
            <a:r>
              <a:rPr lang="en-US" sz="2400" dirty="0" smtClean="0"/>
              <a:t>Both houses of Congress must have a quorum present on the floor to do business (51%)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326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Congressional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journal of everything that goes on while Congress is in session. </a:t>
            </a:r>
          </a:p>
          <a:p>
            <a:endParaRPr lang="en-US" sz="2400" dirty="0" smtClean="0"/>
          </a:p>
          <a:p>
            <a:r>
              <a:rPr lang="en-US" sz="2400" dirty="0" smtClean="0"/>
              <a:t>Both houses of Congress must keep a record of all debates and proceedings. The record is published by the United States Publishing office.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092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Rules and Punishment 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18712" y="2222287"/>
            <a:ext cx="10554574" cy="447959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Both houses make their own rules for behavior and punishments</a:t>
            </a:r>
          </a:p>
          <a:p>
            <a:pPr lvl="1" eaLnBrk="1" hangingPunct="1"/>
            <a:r>
              <a:rPr lang="en-US" altLang="en-US" sz="2400" b="1" dirty="0" smtClean="0"/>
              <a:t>Censure: </a:t>
            </a:r>
            <a:r>
              <a:rPr lang="en-US" altLang="en-US" sz="2400" dirty="0" smtClean="0"/>
              <a:t>formally reprimand, written in the record</a:t>
            </a:r>
          </a:p>
          <a:p>
            <a:pPr lvl="1" eaLnBrk="1" hangingPunct="1"/>
            <a:endParaRPr lang="en-US" altLang="en-US" sz="2400" dirty="0" smtClean="0"/>
          </a:p>
          <a:p>
            <a:pPr lvl="1" eaLnBrk="1" hangingPunct="1"/>
            <a:r>
              <a:rPr lang="en-US" altLang="en-US" sz="2400" b="1" dirty="0" smtClean="0"/>
              <a:t>Fines and penalties </a:t>
            </a:r>
            <a:r>
              <a:rPr lang="en-US" altLang="en-US" sz="2400" dirty="0" smtClean="0"/>
              <a:t>may be set for some offenses</a:t>
            </a:r>
          </a:p>
          <a:p>
            <a:pPr lvl="1" eaLnBrk="1" hangingPunct="1"/>
            <a:endParaRPr lang="en-US" altLang="en-US" sz="2400" dirty="0" smtClean="0"/>
          </a:p>
          <a:p>
            <a:pPr lvl="1" eaLnBrk="1" hangingPunct="1"/>
            <a:r>
              <a:rPr lang="en-US" altLang="en-US" sz="2400" b="1" dirty="0" smtClean="0"/>
              <a:t>Expulsion: </a:t>
            </a:r>
            <a:r>
              <a:rPr lang="en-US" altLang="en-US" sz="2400" dirty="0" smtClean="0"/>
              <a:t>members with gross misconduct may be thrown out of office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/>
              <a:t>	(requires 2/3 vote)</a:t>
            </a:r>
          </a:p>
        </p:txBody>
      </p:sp>
    </p:spTree>
    <p:extLst>
      <p:ext uri="{BB962C8B-B14F-4D97-AF65-F5344CB8AC3E}">
        <p14:creationId xmlns:p14="http://schemas.microsoft.com/office/powerpoint/2010/main" val="34974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34269"/>
          </a:xfrm>
        </p:spPr>
        <p:txBody>
          <a:bodyPr>
            <a:noAutofit/>
          </a:bodyPr>
          <a:lstStyle/>
          <a:p>
            <a:r>
              <a:rPr lang="en-US" sz="2400" dirty="0" smtClean="0"/>
              <a:t>Rank-and-file </a:t>
            </a:r>
          </a:p>
          <a:p>
            <a:pPr lvl="1"/>
            <a:r>
              <a:rPr lang="en-US" sz="2400" dirty="0" smtClean="0"/>
              <a:t>$174,000 per year </a:t>
            </a:r>
          </a:p>
          <a:p>
            <a:endParaRPr lang="en-US" sz="2400" dirty="0" smtClean="0"/>
          </a:p>
          <a:p>
            <a:r>
              <a:rPr lang="en-US" sz="2400" dirty="0" smtClean="0"/>
              <a:t>Majority and Minority leaders </a:t>
            </a:r>
          </a:p>
          <a:p>
            <a:pPr lvl="1"/>
            <a:r>
              <a:rPr lang="en-US" sz="2400" dirty="0" smtClean="0"/>
              <a:t>$193,400 per year</a:t>
            </a:r>
          </a:p>
          <a:p>
            <a:endParaRPr lang="en-US" sz="2400" dirty="0"/>
          </a:p>
          <a:p>
            <a:r>
              <a:rPr lang="en-US" sz="2400" dirty="0" smtClean="0"/>
              <a:t>Speaker of the House </a:t>
            </a:r>
          </a:p>
          <a:p>
            <a:pPr lvl="1"/>
            <a:r>
              <a:rPr lang="en-US" sz="2400" dirty="0" smtClean="0"/>
              <a:t>$223,500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845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Free office space</a:t>
            </a:r>
          </a:p>
          <a:p>
            <a:r>
              <a:rPr lang="en-US" sz="2400" dirty="0" smtClean="0"/>
              <a:t>Free parking</a:t>
            </a:r>
          </a:p>
          <a:p>
            <a:r>
              <a:rPr lang="en-US" sz="2400" dirty="0" smtClean="0"/>
              <a:t>Free trips to your home state</a:t>
            </a:r>
          </a:p>
          <a:p>
            <a:r>
              <a:rPr lang="en-US" sz="2400" dirty="0" smtClean="0"/>
              <a:t>A budget for staff</a:t>
            </a:r>
          </a:p>
          <a:p>
            <a:r>
              <a:rPr lang="en-US" sz="2400" dirty="0" smtClean="0"/>
              <a:t>A tax break on your second home</a:t>
            </a:r>
          </a:p>
          <a:p>
            <a:r>
              <a:rPr lang="en-US" sz="2400" dirty="0" smtClean="0"/>
              <a:t>Franking privilege – you can send mail to your constituents for free!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280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Immunity</a:t>
            </a:r>
          </a:p>
          <a:p>
            <a:pPr lvl="1"/>
            <a:r>
              <a:rPr lang="en-US" sz="2400" dirty="0" smtClean="0"/>
              <a:t>Cannot be sued for anything you say or write while carrying out your duties</a:t>
            </a:r>
          </a:p>
          <a:p>
            <a:pPr lvl="1"/>
            <a:r>
              <a:rPr lang="en-US" sz="2400" dirty="0" smtClean="0"/>
              <a:t>Cannot be arrested for minor offenses while Congress is in session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600" b="1" dirty="0" smtClean="0"/>
              <a:t>Restriction</a:t>
            </a:r>
            <a:r>
              <a:rPr lang="en-US" sz="2600" b="1" dirty="0"/>
              <a:t>: </a:t>
            </a:r>
            <a:r>
              <a:rPr lang="en-US" sz="2600" dirty="0"/>
              <a:t>May not hold another political office at the same time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843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5065</TotalTime>
  <Words>706</Words>
  <Application>Microsoft Office PowerPoint</Application>
  <PresentationFormat>Widescreen</PresentationFormat>
  <Paragraphs>158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Calibri</vt:lpstr>
      <vt:lpstr>Century Gothic</vt:lpstr>
      <vt:lpstr>Wingdings</vt:lpstr>
      <vt:lpstr>Wingdings 2</vt:lpstr>
      <vt:lpstr>Quotable</vt:lpstr>
      <vt:lpstr>The Legislative Branch</vt:lpstr>
      <vt:lpstr>Congressional Basics</vt:lpstr>
      <vt:lpstr>Congressional Session</vt:lpstr>
      <vt:lpstr>Quorum</vt:lpstr>
      <vt:lpstr>The Congressional Record</vt:lpstr>
      <vt:lpstr>Rules and Punishment  </vt:lpstr>
      <vt:lpstr>Salary</vt:lpstr>
      <vt:lpstr>Benefits</vt:lpstr>
      <vt:lpstr>Privileges </vt:lpstr>
      <vt:lpstr>Drawing District Lines</vt:lpstr>
      <vt:lpstr>Apportionment </vt:lpstr>
      <vt:lpstr>Redistricting </vt:lpstr>
      <vt:lpstr>Gerrymandering </vt:lpstr>
      <vt:lpstr>Incumbency </vt:lpstr>
      <vt:lpstr>Incumbency advantage</vt:lpstr>
      <vt:lpstr>Congressional leadership</vt:lpstr>
      <vt:lpstr>Speaker of the House</vt:lpstr>
      <vt:lpstr>House Majority Leader</vt:lpstr>
      <vt:lpstr>Senate Majority Leader</vt:lpstr>
      <vt:lpstr>The Minority Leader (Senate and House)</vt:lpstr>
      <vt:lpstr>President  Pro Tempore</vt:lpstr>
      <vt:lpstr>The Whip</vt:lpstr>
      <vt:lpstr>Political Action Committee (PAC)</vt:lpstr>
      <vt:lpstr>Committee Chair</vt:lpstr>
      <vt:lpstr>Congress by the Numbers</vt:lpstr>
      <vt:lpstr>Party Affiliation </vt:lpstr>
      <vt:lpstr>Ethnic Makeup</vt:lpstr>
      <vt:lpstr>By Gender</vt:lpstr>
      <vt:lpstr>Religious Affiliation</vt:lpstr>
      <vt:lpstr>PowerPoint Presentation</vt:lpstr>
      <vt:lpstr>The most diverse Congress in history</vt:lpstr>
    </vt:vector>
  </TitlesOfParts>
  <Company>Anchorage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Legislative Branch</dc:title>
  <dc:creator>haviland_rebecca</dc:creator>
  <cp:lastModifiedBy>haviland_rebecca</cp:lastModifiedBy>
  <cp:revision>28</cp:revision>
  <dcterms:created xsi:type="dcterms:W3CDTF">2019-03-22T15:28:02Z</dcterms:created>
  <dcterms:modified xsi:type="dcterms:W3CDTF">2019-03-26T21:25:05Z</dcterms:modified>
</cp:coreProperties>
</file>