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0"/>
  </p:notesMasterIdLst>
  <p:handoutMasterIdLst>
    <p:handoutMasterId r:id="rId51"/>
  </p:handoutMasterIdLst>
  <p:sldIdLst>
    <p:sldId id="256" r:id="rId2"/>
    <p:sldId id="285" r:id="rId3"/>
    <p:sldId id="287" r:id="rId4"/>
    <p:sldId id="301" r:id="rId5"/>
    <p:sldId id="303" r:id="rId6"/>
    <p:sldId id="304" r:id="rId7"/>
    <p:sldId id="306" r:id="rId8"/>
    <p:sldId id="288" r:id="rId9"/>
    <p:sldId id="282" r:id="rId10"/>
    <p:sldId id="284" r:id="rId11"/>
    <p:sldId id="291" r:id="rId12"/>
    <p:sldId id="292" r:id="rId13"/>
    <p:sldId id="294" r:id="rId14"/>
    <p:sldId id="295" r:id="rId15"/>
    <p:sldId id="296" r:id="rId16"/>
    <p:sldId id="297" r:id="rId17"/>
    <p:sldId id="298" r:id="rId18"/>
    <p:sldId id="300" r:id="rId19"/>
    <p:sldId id="307" r:id="rId20"/>
    <p:sldId id="308" r:id="rId21"/>
    <p:sldId id="309" r:id="rId22"/>
    <p:sldId id="268" r:id="rId23"/>
    <p:sldId id="310" r:id="rId24"/>
    <p:sldId id="289" r:id="rId25"/>
    <p:sldId id="290" r:id="rId26"/>
    <p:sldId id="257" r:id="rId27"/>
    <p:sldId id="259" r:id="rId28"/>
    <p:sldId id="260" r:id="rId29"/>
    <p:sldId id="262" r:id="rId30"/>
    <p:sldId id="263" r:id="rId31"/>
    <p:sldId id="286" r:id="rId32"/>
    <p:sldId id="261" r:id="rId33"/>
    <p:sldId id="264" r:id="rId34"/>
    <p:sldId id="265" r:id="rId35"/>
    <p:sldId id="266" r:id="rId36"/>
    <p:sldId id="267" r:id="rId37"/>
    <p:sldId id="269" r:id="rId38"/>
    <p:sldId id="273" r:id="rId39"/>
    <p:sldId id="274" r:id="rId40"/>
    <p:sldId id="275" r:id="rId41"/>
    <p:sldId id="276" r:id="rId42"/>
    <p:sldId id="277" r:id="rId43"/>
    <p:sldId id="270" r:id="rId44"/>
    <p:sldId id="271" r:id="rId45"/>
    <p:sldId id="272" r:id="rId46"/>
    <p:sldId id="278" r:id="rId47"/>
    <p:sldId id="279" r:id="rId48"/>
    <p:sldId id="280" r:id="rId4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2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8" autoAdjust="0"/>
    <p:restoredTop sz="94660"/>
  </p:normalViewPr>
  <p:slideViewPr>
    <p:cSldViewPr snapToGrid="0">
      <p:cViewPr varScale="1">
        <p:scale>
          <a:sx n="55" d="100"/>
          <a:sy n="55" d="100"/>
        </p:scale>
        <p:origin x="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63522A6-A34E-4444-A0F7-9C3E2EC9904C}" type="datetimeFigureOut">
              <a:rPr lang="en-US" smtClean="0"/>
              <a:t>2/21/2019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A02D398-E748-43C8-892B-AD4E0F0E272F}" type="slidenum">
              <a:rPr lang="en-US" smtClean="0"/>
              <a:t>‹#›</a:t>
            </a:fld>
            <a:endParaRPr lang="en-US"/>
          </a:p>
        </p:txBody>
      </p:sp>
    </p:spTree>
    <p:extLst>
      <p:ext uri="{BB962C8B-B14F-4D97-AF65-F5344CB8AC3E}">
        <p14:creationId xmlns:p14="http://schemas.microsoft.com/office/powerpoint/2010/main" val="1890752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862E92A-AB51-40B0-8519-87F3776C44D1}" type="datetimeFigureOut">
              <a:rPr lang="en-US" smtClean="0"/>
              <a:t>2/21/2019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69360E0-4EA7-470B-B6B3-555FB119DAD1}" type="slidenum">
              <a:rPr lang="en-US" smtClean="0"/>
              <a:t>‹#›</a:t>
            </a:fld>
            <a:endParaRPr lang="en-US"/>
          </a:p>
        </p:txBody>
      </p:sp>
    </p:spTree>
    <p:extLst>
      <p:ext uri="{BB962C8B-B14F-4D97-AF65-F5344CB8AC3E}">
        <p14:creationId xmlns:p14="http://schemas.microsoft.com/office/powerpoint/2010/main" val="984862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time of the convention, almost 1 in</a:t>
            </a:r>
            <a:r>
              <a:rPr lang="en-US" baseline="0" dirty="0" smtClean="0"/>
              <a:t> every 6 people living in the colonies were slaves. Most in the southern states (not all).</a:t>
            </a:r>
          </a:p>
          <a:p>
            <a:r>
              <a:rPr lang="en-US" baseline="0" dirty="0" smtClean="0"/>
              <a:t>Roughly 1/3 of the delegates to the convention were slave owners. </a:t>
            </a:r>
          </a:p>
          <a:p>
            <a:endParaRPr lang="en-US" dirty="0" smtClean="0"/>
          </a:p>
          <a:p>
            <a:r>
              <a:rPr lang="en-US" dirty="0" smtClean="0"/>
              <a:t>The question</a:t>
            </a:r>
            <a:r>
              <a:rPr lang="en-US" baseline="0" dirty="0" smtClean="0"/>
              <a:t> of slavery was not debated much on the floor in terms of morality, but rather in terms of population. </a:t>
            </a:r>
            <a:endParaRPr lang="en-US" dirty="0"/>
          </a:p>
        </p:txBody>
      </p:sp>
      <p:sp>
        <p:nvSpPr>
          <p:cNvPr id="4" name="Slide Number Placeholder 3"/>
          <p:cNvSpPr>
            <a:spLocks noGrp="1"/>
          </p:cNvSpPr>
          <p:nvPr>
            <p:ph type="sldNum" sz="quarter" idx="10"/>
          </p:nvPr>
        </p:nvSpPr>
        <p:spPr/>
        <p:txBody>
          <a:bodyPr/>
          <a:lstStyle/>
          <a:p>
            <a:fld id="{F69360E0-4EA7-470B-B6B3-555FB119DAD1}" type="slidenum">
              <a:rPr lang="en-US" smtClean="0"/>
              <a:t>7</a:t>
            </a:fld>
            <a:endParaRPr lang="en-US"/>
          </a:p>
        </p:txBody>
      </p:sp>
    </p:spTree>
    <p:extLst>
      <p:ext uri="{BB962C8B-B14F-4D97-AF65-F5344CB8AC3E}">
        <p14:creationId xmlns:p14="http://schemas.microsoft.com/office/powerpoint/2010/main" val="3305888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branches</a:t>
            </a:r>
            <a:r>
              <a:rPr lang="en-US" baseline="0" dirty="0" smtClean="0"/>
              <a:t> of government</a:t>
            </a:r>
          </a:p>
          <a:p>
            <a:r>
              <a:rPr lang="en-US" baseline="0" dirty="0" smtClean="0"/>
              <a:t>Each branch is addressed in its own article or section of the Constitution.</a:t>
            </a:r>
            <a:endParaRPr lang="en-US" dirty="0"/>
          </a:p>
        </p:txBody>
      </p:sp>
      <p:sp>
        <p:nvSpPr>
          <p:cNvPr id="4" name="Slide Number Placeholder 3"/>
          <p:cNvSpPr>
            <a:spLocks noGrp="1"/>
          </p:cNvSpPr>
          <p:nvPr>
            <p:ph type="sldNum" sz="quarter" idx="10"/>
          </p:nvPr>
        </p:nvSpPr>
        <p:spPr/>
        <p:txBody>
          <a:bodyPr/>
          <a:lstStyle/>
          <a:p>
            <a:fld id="{F69360E0-4EA7-470B-B6B3-555FB119DAD1}" type="slidenum">
              <a:rPr lang="en-US" smtClean="0"/>
              <a:t>12</a:t>
            </a:fld>
            <a:endParaRPr lang="en-US"/>
          </a:p>
        </p:txBody>
      </p:sp>
    </p:spTree>
    <p:extLst>
      <p:ext uri="{BB962C8B-B14F-4D97-AF65-F5344CB8AC3E}">
        <p14:creationId xmlns:p14="http://schemas.microsoft.com/office/powerpoint/2010/main" val="243354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states with the largest populations have the most representatives in the House.</a:t>
            </a:r>
          </a:p>
          <a:p>
            <a:r>
              <a:rPr lang="en-US" dirty="0" smtClean="0"/>
              <a:t>House members must be at least 25 years old to serve. </a:t>
            </a:r>
          </a:p>
          <a:p>
            <a:r>
              <a:rPr lang="en-US" dirty="0" smtClean="0"/>
              <a:t>House</a:t>
            </a:r>
            <a:r>
              <a:rPr lang="en-US" baseline="0" dirty="0" smtClean="0"/>
              <a:t> members are elected to a two year term – with no term limit</a:t>
            </a:r>
          </a:p>
          <a:p>
            <a:r>
              <a:rPr lang="en-US" baseline="0" dirty="0" smtClean="0"/>
              <a:t>There are 435 voting members.</a:t>
            </a:r>
            <a:endParaRPr lang="en-US" dirty="0"/>
          </a:p>
        </p:txBody>
      </p:sp>
      <p:sp>
        <p:nvSpPr>
          <p:cNvPr id="4" name="Slide Number Placeholder 3"/>
          <p:cNvSpPr>
            <a:spLocks noGrp="1"/>
          </p:cNvSpPr>
          <p:nvPr>
            <p:ph type="sldNum" sz="quarter" idx="10"/>
          </p:nvPr>
        </p:nvSpPr>
        <p:spPr/>
        <p:txBody>
          <a:bodyPr/>
          <a:lstStyle/>
          <a:p>
            <a:fld id="{F69360E0-4EA7-470B-B6B3-555FB119DAD1}" type="slidenum">
              <a:rPr lang="en-US" smtClean="0"/>
              <a:t>14</a:t>
            </a:fld>
            <a:endParaRPr lang="en-US"/>
          </a:p>
        </p:txBody>
      </p:sp>
    </p:spTree>
    <p:extLst>
      <p:ext uri="{BB962C8B-B14F-4D97-AF65-F5344CB8AC3E}">
        <p14:creationId xmlns:p14="http://schemas.microsoft.com/office/powerpoint/2010/main" val="3027694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have equal representation in the Senate</a:t>
            </a:r>
          </a:p>
          <a:p>
            <a:r>
              <a:rPr lang="en-US" dirty="0" smtClean="0"/>
              <a:t>There are two senators from each state, no matter the size</a:t>
            </a:r>
            <a:r>
              <a:rPr lang="en-US" baseline="0" dirty="0" smtClean="0"/>
              <a:t> for a total of 100.</a:t>
            </a:r>
          </a:p>
          <a:p>
            <a:r>
              <a:rPr lang="en-US" baseline="0" dirty="0" smtClean="0"/>
              <a:t>Senators must be at least 30 years old, 5 years older than a representative. </a:t>
            </a:r>
          </a:p>
          <a:p>
            <a:r>
              <a:rPr lang="en-US" baseline="0" dirty="0" smtClean="0"/>
              <a:t>Elected to a six year term. </a:t>
            </a:r>
            <a:endParaRPr lang="en-US" dirty="0" smtClean="0"/>
          </a:p>
        </p:txBody>
      </p:sp>
      <p:sp>
        <p:nvSpPr>
          <p:cNvPr id="4" name="Slide Number Placeholder 3"/>
          <p:cNvSpPr>
            <a:spLocks noGrp="1"/>
          </p:cNvSpPr>
          <p:nvPr>
            <p:ph type="sldNum" sz="quarter" idx="10"/>
          </p:nvPr>
        </p:nvSpPr>
        <p:spPr/>
        <p:txBody>
          <a:bodyPr/>
          <a:lstStyle/>
          <a:p>
            <a:fld id="{F69360E0-4EA7-470B-B6B3-555FB119DAD1}" type="slidenum">
              <a:rPr lang="en-US" smtClean="0"/>
              <a:t>15</a:t>
            </a:fld>
            <a:endParaRPr lang="en-US"/>
          </a:p>
        </p:txBody>
      </p:sp>
    </p:spTree>
    <p:extLst>
      <p:ext uri="{BB962C8B-B14F-4D97-AF65-F5344CB8AC3E}">
        <p14:creationId xmlns:p14="http://schemas.microsoft.com/office/powerpoint/2010/main" val="2108449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Article</a:t>
            </a:r>
            <a:r>
              <a:rPr lang="en-US" baseline="0" dirty="0" smtClean="0"/>
              <a:t> two outlines the executive branch of the government. </a:t>
            </a:r>
          </a:p>
          <a:p>
            <a:r>
              <a:rPr lang="en-US" baseline="0" dirty="0" smtClean="0"/>
              <a:t>This branch is headed by a president who is also the commander in chief of the armed forces. This means that the president in the civilian head of the military. </a:t>
            </a:r>
            <a:endParaRPr lang="en-US" dirty="0"/>
          </a:p>
        </p:txBody>
      </p:sp>
      <p:sp>
        <p:nvSpPr>
          <p:cNvPr id="4" name="Slide Number Placeholder 3"/>
          <p:cNvSpPr>
            <a:spLocks noGrp="1"/>
          </p:cNvSpPr>
          <p:nvPr>
            <p:ph type="sldNum" sz="quarter" idx="10"/>
          </p:nvPr>
        </p:nvSpPr>
        <p:spPr/>
        <p:txBody>
          <a:bodyPr/>
          <a:lstStyle/>
          <a:p>
            <a:fld id="{F69360E0-4EA7-470B-B6B3-555FB119DAD1}" type="slidenum">
              <a:rPr lang="en-US" smtClean="0"/>
              <a:t>16</a:t>
            </a:fld>
            <a:endParaRPr lang="en-US"/>
          </a:p>
        </p:txBody>
      </p:sp>
    </p:spTree>
    <p:extLst>
      <p:ext uri="{BB962C8B-B14F-4D97-AF65-F5344CB8AC3E}">
        <p14:creationId xmlns:p14="http://schemas.microsoft.com/office/powerpoint/2010/main" val="3604655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president must be at least 35 years old. 5 years older than Senate</a:t>
            </a:r>
            <a:r>
              <a:rPr lang="en-US" baseline="0" dirty="0" smtClean="0"/>
              <a:t> requirement and 10 years older than reps. </a:t>
            </a:r>
          </a:p>
          <a:p>
            <a:r>
              <a:rPr lang="en-US" baseline="0" dirty="0" smtClean="0"/>
              <a:t>They are elected to a four year term, but may only be elected twice. </a:t>
            </a:r>
          </a:p>
          <a:p>
            <a:r>
              <a:rPr lang="en-US" baseline="0" dirty="0" smtClean="0"/>
              <a:t>They must be a citizen by birth: Bon on U.S. soil, born to parents with citizenship. </a:t>
            </a:r>
            <a:endParaRPr lang="en-US" dirty="0"/>
          </a:p>
        </p:txBody>
      </p:sp>
      <p:sp>
        <p:nvSpPr>
          <p:cNvPr id="4" name="Slide Number Placeholder 3"/>
          <p:cNvSpPr>
            <a:spLocks noGrp="1"/>
          </p:cNvSpPr>
          <p:nvPr>
            <p:ph type="sldNum" sz="quarter" idx="10"/>
          </p:nvPr>
        </p:nvSpPr>
        <p:spPr/>
        <p:txBody>
          <a:bodyPr/>
          <a:lstStyle/>
          <a:p>
            <a:fld id="{F69360E0-4EA7-470B-B6B3-555FB119DAD1}" type="slidenum">
              <a:rPr lang="en-US" smtClean="0"/>
              <a:t>17</a:t>
            </a:fld>
            <a:endParaRPr lang="en-US"/>
          </a:p>
        </p:txBody>
      </p:sp>
    </p:spTree>
    <p:extLst>
      <p:ext uri="{BB962C8B-B14F-4D97-AF65-F5344CB8AC3E}">
        <p14:creationId xmlns:p14="http://schemas.microsoft.com/office/powerpoint/2010/main" val="2132659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2/21/2019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b="1" dirty="0" smtClean="0"/>
              <a:t>The Constitution</a:t>
            </a:r>
            <a:endParaRPr lang="en-US" sz="6600" b="1" dirty="0"/>
          </a:p>
        </p:txBody>
      </p:sp>
      <p:sp>
        <p:nvSpPr>
          <p:cNvPr id="3" name="Subtitle 2"/>
          <p:cNvSpPr>
            <a:spLocks noGrp="1"/>
          </p:cNvSpPr>
          <p:nvPr>
            <p:ph type="subTitle" idx="1"/>
          </p:nvPr>
        </p:nvSpPr>
        <p:spPr/>
        <p:txBody>
          <a:bodyPr>
            <a:normAutofit/>
          </a:bodyPr>
          <a:lstStyle/>
          <a:p>
            <a:endParaRPr lang="en-US" sz="3600" dirty="0"/>
          </a:p>
        </p:txBody>
      </p:sp>
    </p:spTree>
    <p:extLst>
      <p:ext uri="{BB962C8B-B14F-4D97-AF65-F5344CB8AC3E}">
        <p14:creationId xmlns:p14="http://schemas.microsoft.com/office/powerpoint/2010/main" val="4269139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1240" y="903890"/>
            <a:ext cx="9228083" cy="5232202"/>
          </a:xfrm>
          <a:prstGeom prst="rect">
            <a:avLst/>
          </a:prstGeom>
          <a:noFill/>
        </p:spPr>
        <p:txBody>
          <a:bodyPr wrap="square" rtlCol="0">
            <a:spAutoFit/>
          </a:bodyPr>
          <a:lstStyle/>
          <a:p>
            <a:r>
              <a:rPr lang="en-US" sz="5400" b="1" dirty="0" smtClean="0">
                <a:latin typeface="Edwardian Script ITC" panose="030303020407070D0804" pitchFamily="66" charset="0"/>
              </a:rPr>
              <a:t>We the People of the United States, </a:t>
            </a:r>
            <a:r>
              <a:rPr lang="en-US" sz="4000" dirty="0" smtClean="0"/>
              <a:t>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 </a:t>
            </a:r>
            <a:endParaRPr lang="en-US" sz="4000" dirty="0"/>
          </a:p>
        </p:txBody>
      </p:sp>
    </p:spTree>
    <p:extLst>
      <p:ext uri="{BB962C8B-B14F-4D97-AF65-F5344CB8AC3E}">
        <p14:creationId xmlns:p14="http://schemas.microsoft.com/office/powerpoint/2010/main" val="3148305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Articles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44878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Branches of Government</a:t>
            </a:r>
            <a:endParaRPr lang="en-US" dirty="0"/>
          </a:p>
        </p:txBody>
      </p:sp>
      <p:sp>
        <p:nvSpPr>
          <p:cNvPr id="3" name="Content Placeholder 2"/>
          <p:cNvSpPr>
            <a:spLocks noGrp="1"/>
          </p:cNvSpPr>
          <p:nvPr>
            <p:ph idx="1"/>
          </p:nvPr>
        </p:nvSpPr>
        <p:spPr/>
        <p:txBody>
          <a:bodyPr/>
          <a:lstStyle/>
          <a:p>
            <a:r>
              <a:rPr lang="en-US" dirty="0" smtClean="0"/>
              <a:t>There are three branches of government:</a:t>
            </a:r>
          </a:p>
          <a:p>
            <a:pPr lvl="1"/>
            <a:r>
              <a:rPr lang="en-US" dirty="0" smtClean="0"/>
              <a:t>Legislative </a:t>
            </a:r>
          </a:p>
          <a:p>
            <a:pPr lvl="2"/>
            <a:r>
              <a:rPr lang="en-US" dirty="0" smtClean="0"/>
              <a:t>Makes the laws</a:t>
            </a:r>
          </a:p>
          <a:p>
            <a:pPr lvl="1"/>
            <a:r>
              <a:rPr lang="en-US" dirty="0" smtClean="0"/>
              <a:t>Executive</a:t>
            </a:r>
          </a:p>
          <a:p>
            <a:pPr lvl="2"/>
            <a:r>
              <a:rPr lang="en-US" dirty="0" smtClean="0"/>
              <a:t>Enforces or carries out the laws</a:t>
            </a:r>
          </a:p>
          <a:p>
            <a:pPr lvl="1"/>
            <a:r>
              <a:rPr lang="en-US" dirty="0" smtClean="0"/>
              <a:t>Judicial</a:t>
            </a:r>
          </a:p>
          <a:p>
            <a:pPr lvl="2"/>
            <a:r>
              <a:rPr lang="en-US" dirty="0" smtClean="0"/>
              <a:t>Interprets the laws</a:t>
            </a:r>
            <a:endParaRPr lang="en-US" dirty="0"/>
          </a:p>
        </p:txBody>
      </p:sp>
    </p:spTree>
    <p:extLst>
      <p:ext uri="{BB962C8B-B14F-4D97-AF65-F5344CB8AC3E}">
        <p14:creationId xmlns:p14="http://schemas.microsoft.com/office/powerpoint/2010/main" val="194718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heel(1)">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a:t>
            </a:r>
            <a:endParaRPr lang="en-US" dirty="0"/>
          </a:p>
        </p:txBody>
      </p:sp>
      <p:sp>
        <p:nvSpPr>
          <p:cNvPr id="3" name="Content Placeholder 2"/>
          <p:cNvSpPr>
            <a:spLocks noGrp="1"/>
          </p:cNvSpPr>
          <p:nvPr>
            <p:ph idx="1"/>
          </p:nvPr>
        </p:nvSpPr>
        <p:spPr/>
        <p:txBody>
          <a:bodyPr/>
          <a:lstStyle/>
          <a:p>
            <a:r>
              <a:rPr lang="en-US" dirty="0" smtClean="0"/>
              <a:t>The legislative Branch</a:t>
            </a:r>
          </a:p>
          <a:p>
            <a:r>
              <a:rPr lang="en-US" dirty="0" smtClean="0"/>
              <a:t>Congress is made up of two houses</a:t>
            </a:r>
          </a:p>
          <a:p>
            <a:pPr lvl="1"/>
            <a:r>
              <a:rPr lang="en-US" dirty="0" smtClean="0"/>
              <a:t>The House of Representatives</a:t>
            </a:r>
          </a:p>
          <a:p>
            <a:pPr lvl="1"/>
            <a:r>
              <a:rPr lang="en-US" dirty="0" smtClean="0"/>
              <a:t>The Senate</a:t>
            </a:r>
          </a:p>
        </p:txBody>
      </p:sp>
    </p:spTree>
    <p:extLst>
      <p:ext uri="{BB962C8B-B14F-4D97-AF65-F5344CB8AC3E}">
        <p14:creationId xmlns:p14="http://schemas.microsoft.com/office/powerpoint/2010/main" val="4001284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House of Representatives</a:t>
            </a:r>
            <a:endParaRPr lang="en-US" dirty="0"/>
          </a:p>
        </p:txBody>
      </p:sp>
      <p:sp>
        <p:nvSpPr>
          <p:cNvPr id="3" name="Content Placeholder 2"/>
          <p:cNvSpPr>
            <a:spLocks noGrp="1"/>
          </p:cNvSpPr>
          <p:nvPr>
            <p:ph idx="1"/>
          </p:nvPr>
        </p:nvSpPr>
        <p:spPr/>
        <p:txBody>
          <a:bodyPr/>
          <a:lstStyle/>
          <a:p>
            <a:r>
              <a:rPr lang="en-US" dirty="0" smtClean="0"/>
              <a:t>More population = more representatives</a:t>
            </a:r>
          </a:p>
          <a:p>
            <a:r>
              <a:rPr lang="en-US" dirty="0" smtClean="0"/>
              <a:t>Must be at least 25 years old</a:t>
            </a:r>
          </a:p>
          <a:p>
            <a:r>
              <a:rPr lang="en-US" dirty="0" smtClean="0"/>
              <a:t>2 year term</a:t>
            </a:r>
          </a:p>
          <a:p>
            <a:r>
              <a:rPr lang="en-US" dirty="0" smtClean="0"/>
              <a:t>435 members of the House</a:t>
            </a:r>
          </a:p>
          <a:p>
            <a:endParaRPr lang="en-US" dirty="0"/>
          </a:p>
        </p:txBody>
      </p:sp>
    </p:spTree>
    <p:extLst>
      <p:ext uri="{BB962C8B-B14F-4D97-AF65-F5344CB8AC3E}">
        <p14:creationId xmlns:p14="http://schemas.microsoft.com/office/powerpoint/2010/main" val="252946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Senate</a:t>
            </a:r>
            <a:endParaRPr lang="en-US" dirty="0"/>
          </a:p>
        </p:txBody>
      </p:sp>
      <p:sp>
        <p:nvSpPr>
          <p:cNvPr id="3" name="Content Placeholder 2"/>
          <p:cNvSpPr>
            <a:spLocks noGrp="1"/>
          </p:cNvSpPr>
          <p:nvPr>
            <p:ph idx="1"/>
          </p:nvPr>
        </p:nvSpPr>
        <p:spPr/>
        <p:txBody>
          <a:bodyPr/>
          <a:lstStyle/>
          <a:p>
            <a:r>
              <a:rPr lang="en-US" dirty="0" smtClean="0"/>
              <a:t>States have equal representation</a:t>
            </a:r>
          </a:p>
          <a:p>
            <a:r>
              <a:rPr lang="en-US" dirty="0" smtClean="0"/>
              <a:t>2 Senators from each state</a:t>
            </a:r>
          </a:p>
          <a:p>
            <a:r>
              <a:rPr lang="en-US" dirty="0" smtClean="0"/>
              <a:t>Total of 100 seats in the Senate</a:t>
            </a:r>
          </a:p>
          <a:p>
            <a:r>
              <a:rPr lang="en-US" dirty="0" smtClean="0"/>
              <a:t>Must be at least 30 years old</a:t>
            </a:r>
          </a:p>
          <a:p>
            <a:r>
              <a:rPr lang="en-US" dirty="0" smtClean="0"/>
              <a:t>Six year term</a:t>
            </a:r>
          </a:p>
          <a:p>
            <a:endParaRPr lang="en-US" dirty="0"/>
          </a:p>
        </p:txBody>
      </p:sp>
    </p:spTree>
    <p:extLst>
      <p:ext uri="{BB962C8B-B14F-4D97-AF65-F5344CB8AC3E}">
        <p14:creationId xmlns:p14="http://schemas.microsoft.com/office/powerpoint/2010/main" val="613689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II</a:t>
            </a:r>
            <a:endParaRPr lang="en-US" dirty="0"/>
          </a:p>
        </p:txBody>
      </p:sp>
      <p:sp>
        <p:nvSpPr>
          <p:cNvPr id="3" name="Content Placeholder 2"/>
          <p:cNvSpPr>
            <a:spLocks noGrp="1"/>
          </p:cNvSpPr>
          <p:nvPr>
            <p:ph idx="1"/>
          </p:nvPr>
        </p:nvSpPr>
        <p:spPr/>
        <p:txBody>
          <a:bodyPr/>
          <a:lstStyle/>
          <a:p>
            <a:r>
              <a:rPr lang="en-US" dirty="0" smtClean="0"/>
              <a:t>The Executive Branch</a:t>
            </a:r>
          </a:p>
          <a:p>
            <a:r>
              <a:rPr lang="en-US" dirty="0" smtClean="0"/>
              <a:t>Headed by a president</a:t>
            </a:r>
          </a:p>
          <a:p>
            <a:pPr lvl="1"/>
            <a:r>
              <a:rPr lang="en-US" dirty="0" smtClean="0"/>
              <a:t>Commander in Chief of the armed forces </a:t>
            </a:r>
            <a:endParaRPr lang="en-US" dirty="0"/>
          </a:p>
        </p:txBody>
      </p:sp>
    </p:spTree>
    <p:extLst>
      <p:ext uri="{BB962C8B-B14F-4D97-AF65-F5344CB8AC3E}">
        <p14:creationId xmlns:p14="http://schemas.microsoft.com/office/powerpoint/2010/main" val="2272780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President</a:t>
            </a:r>
            <a:endParaRPr lang="en-US" dirty="0"/>
          </a:p>
        </p:txBody>
      </p:sp>
      <p:sp>
        <p:nvSpPr>
          <p:cNvPr id="3" name="Content Placeholder 2"/>
          <p:cNvSpPr>
            <a:spLocks noGrp="1"/>
          </p:cNvSpPr>
          <p:nvPr>
            <p:ph idx="1"/>
          </p:nvPr>
        </p:nvSpPr>
        <p:spPr/>
        <p:txBody>
          <a:bodyPr/>
          <a:lstStyle/>
          <a:p>
            <a:r>
              <a:rPr lang="en-US" dirty="0" smtClean="0"/>
              <a:t>Must be at least 35 years old</a:t>
            </a:r>
          </a:p>
          <a:p>
            <a:r>
              <a:rPr lang="en-US" dirty="0" smtClean="0"/>
              <a:t>Four year term  - two year term limit</a:t>
            </a:r>
          </a:p>
          <a:p>
            <a:r>
              <a:rPr lang="en-US" dirty="0" smtClean="0"/>
              <a:t>Must be a citizen by birth</a:t>
            </a:r>
          </a:p>
          <a:p>
            <a:endParaRPr lang="en-US" dirty="0"/>
          </a:p>
        </p:txBody>
      </p:sp>
    </p:spTree>
    <p:extLst>
      <p:ext uri="{BB962C8B-B14F-4D97-AF65-F5344CB8AC3E}">
        <p14:creationId xmlns:p14="http://schemas.microsoft.com/office/powerpoint/2010/main" val="92418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III</a:t>
            </a:r>
            <a:endParaRPr lang="en-US" dirty="0"/>
          </a:p>
        </p:txBody>
      </p:sp>
      <p:sp>
        <p:nvSpPr>
          <p:cNvPr id="3" name="Content Placeholder 2"/>
          <p:cNvSpPr>
            <a:spLocks noGrp="1"/>
          </p:cNvSpPr>
          <p:nvPr>
            <p:ph idx="1"/>
          </p:nvPr>
        </p:nvSpPr>
        <p:spPr/>
        <p:txBody>
          <a:bodyPr/>
          <a:lstStyle/>
          <a:p>
            <a:r>
              <a:rPr lang="en-US" dirty="0" smtClean="0"/>
              <a:t>The Judicial Branch</a:t>
            </a:r>
          </a:p>
          <a:p>
            <a:r>
              <a:rPr lang="en-US" dirty="0" smtClean="0"/>
              <a:t>Headed by the Supreme Court</a:t>
            </a:r>
          </a:p>
          <a:p>
            <a:pPr lvl="1"/>
            <a:r>
              <a:rPr lang="en-US" dirty="0" smtClean="0"/>
              <a:t>Nominated by the president and approved by the Senate</a:t>
            </a:r>
          </a:p>
          <a:p>
            <a:pPr lvl="1"/>
            <a:r>
              <a:rPr lang="en-US" dirty="0" smtClean="0"/>
              <a:t>9 Justices that serve for life</a:t>
            </a:r>
            <a:endParaRPr lang="en-US" dirty="0"/>
          </a:p>
        </p:txBody>
      </p:sp>
    </p:spTree>
    <p:extLst>
      <p:ext uri="{BB962C8B-B14F-4D97-AF65-F5344CB8AC3E}">
        <p14:creationId xmlns:p14="http://schemas.microsoft.com/office/powerpoint/2010/main" val="3198312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IV</a:t>
            </a:r>
            <a:endParaRPr lang="en-US" dirty="0"/>
          </a:p>
        </p:txBody>
      </p:sp>
      <p:sp>
        <p:nvSpPr>
          <p:cNvPr id="3" name="Content Placeholder 2"/>
          <p:cNvSpPr>
            <a:spLocks noGrp="1"/>
          </p:cNvSpPr>
          <p:nvPr>
            <p:ph idx="1"/>
          </p:nvPr>
        </p:nvSpPr>
        <p:spPr/>
        <p:txBody>
          <a:bodyPr>
            <a:normAutofit/>
          </a:bodyPr>
          <a:lstStyle/>
          <a:p>
            <a:r>
              <a:rPr lang="en-US" sz="3600" dirty="0" smtClean="0"/>
              <a:t>Relations among the states</a:t>
            </a:r>
            <a:endParaRPr lang="en-US" sz="3600" dirty="0"/>
          </a:p>
        </p:txBody>
      </p:sp>
    </p:spTree>
    <p:extLst>
      <p:ext uri="{BB962C8B-B14F-4D97-AF65-F5344CB8AC3E}">
        <p14:creationId xmlns:p14="http://schemas.microsoft.com/office/powerpoint/2010/main" val="427764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noAutofit/>
          </a:bodyPr>
          <a:lstStyle/>
          <a:p>
            <a:r>
              <a:rPr lang="en-US" sz="3200" dirty="0" smtClean="0">
                <a:solidFill>
                  <a:srgbClr val="E412CB"/>
                </a:solidFill>
              </a:rPr>
              <a:t>The supreme law of the land</a:t>
            </a:r>
          </a:p>
          <a:p>
            <a:r>
              <a:rPr lang="en-US" sz="3200" dirty="0" smtClean="0"/>
              <a:t>The foundation and source of legal authority underlying the existence of the United States of America and the Federal Government of the U.S. </a:t>
            </a:r>
          </a:p>
          <a:p>
            <a:r>
              <a:rPr lang="en-US" sz="3200" dirty="0" smtClean="0">
                <a:solidFill>
                  <a:srgbClr val="E412CB"/>
                </a:solidFill>
              </a:rPr>
              <a:t>Provides the framework for the organization of the United States Government. </a:t>
            </a:r>
            <a:endParaRPr lang="en-US" sz="3200" dirty="0">
              <a:solidFill>
                <a:srgbClr val="E412CB"/>
              </a:solidFill>
            </a:endParaRPr>
          </a:p>
        </p:txBody>
      </p:sp>
    </p:spTree>
    <p:extLst>
      <p:ext uri="{BB962C8B-B14F-4D97-AF65-F5344CB8AC3E}">
        <p14:creationId xmlns:p14="http://schemas.microsoft.com/office/powerpoint/2010/main" val="194896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V</a:t>
            </a:r>
            <a:endParaRPr lang="en-US" dirty="0"/>
          </a:p>
        </p:txBody>
      </p:sp>
      <p:sp>
        <p:nvSpPr>
          <p:cNvPr id="3" name="Content Placeholder 2"/>
          <p:cNvSpPr>
            <a:spLocks noGrp="1"/>
          </p:cNvSpPr>
          <p:nvPr>
            <p:ph idx="1"/>
          </p:nvPr>
        </p:nvSpPr>
        <p:spPr/>
        <p:txBody>
          <a:bodyPr>
            <a:normAutofit/>
          </a:bodyPr>
          <a:lstStyle/>
          <a:p>
            <a:r>
              <a:rPr lang="en-US" sz="3600" dirty="0" smtClean="0"/>
              <a:t>Amending the Constitution</a:t>
            </a:r>
            <a:endParaRPr lang="en-US" sz="3600" dirty="0"/>
          </a:p>
        </p:txBody>
      </p:sp>
    </p:spTree>
    <p:extLst>
      <p:ext uri="{BB962C8B-B14F-4D97-AF65-F5344CB8AC3E}">
        <p14:creationId xmlns:p14="http://schemas.microsoft.com/office/powerpoint/2010/main" val="243759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VI</a:t>
            </a:r>
            <a:endParaRPr lang="en-US" dirty="0"/>
          </a:p>
        </p:txBody>
      </p:sp>
      <p:sp>
        <p:nvSpPr>
          <p:cNvPr id="3" name="Content Placeholder 2"/>
          <p:cNvSpPr>
            <a:spLocks noGrp="1"/>
          </p:cNvSpPr>
          <p:nvPr>
            <p:ph idx="1"/>
          </p:nvPr>
        </p:nvSpPr>
        <p:spPr/>
        <p:txBody>
          <a:bodyPr>
            <a:normAutofit/>
          </a:bodyPr>
          <a:lstStyle/>
          <a:p>
            <a:r>
              <a:rPr lang="en-US" sz="3600" dirty="0" smtClean="0"/>
              <a:t>The Supremacy of the national government</a:t>
            </a:r>
            <a:endParaRPr lang="en-US" sz="3600" dirty="0"/>
          </a:p>
        </p:txBody>
      </p:sp>
    </p:spTree>
    <p:extLst>
      <p:ext uri="{BB962C8B-B14F-4D97-AF65-F5344CB8AC3E}">
        <p14:creationId xmlns:p14="http://schemas.microsoft.com/office/powerpoint/2010/main" val="206788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Supremacy clause</a:t>
            </a:r>
            <a:endParaRPr lang="en-US" sz="6000" b="1" dirty="0"/>
          </a:p>
        </p:txBody>
      </p:sp>
      <p:sp>
        <p:nvSpPr>
          <p:cNvPr id="3" name="Content Placeholder 2"/>
          <p:cNvSpPr>
            <a:spLocks noGrp="1"/>
          </p:cNvSpPr>
          <p:nvPr>
            <p:ph idx="1"/>
          </p:nvPr>
        </p:nvSpPr>
        <p:spPr/>
        <p:txBody>
          <a:bodyPr>
            <a:normAutofit/>
          </a:bodyPr>
          <a:lstStyle/>
          <a:p>
            <a:r>
              <a:rPr lang="en-US" sz="4000" dirty="0" smtClean="0"/>
              <a:t>A clause of the U.S. Constitution that declares the Constitution “the supreme law of the land.”</a:t>
            </a:r>
            <a:endParaRPr lang="en-US" sz="4000" dirty="0"/>
          </a:p>
        </p:txBody>
      </p:sp>
    </p:spTree>
    <p:extLst>
      <p:ext uri="{BB962C8B-B14F-4D97-AF65-F5344CB8AC3E}">
        <p14:creationId xmlns:p14="http://schemas.microsoft.com/office/powerpoint/2010/main" val="2242055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VII</a:t>
            </a:r>
            <a:endParaRPr lang="en-US" dirty="0"/>
          </a:p>
        </p:txBody>
      </p:sp>
      <p:sp>
        <p:nvSpPr>
          <p:cNvPr id="3" name="Content Placeholder 2"/>
          <p:cNvSpPr>
            <a:spLocks noGrp="1"/>
          </p:cNvSpPr>
          <p:nvPr>
            <p:ph idx="1"/>
          </p:nvPr>
        </p:nvSpPr>
        <p:spPr/>
        <p:txBody>
          <a:bodyPr>
            <a:normAutofit/>
          </a:bodyPr>
          <a:lstStyle/>
          <a:p>
            <a:r>
              <a:rPr lang="en-US" sz="3600" dirty="0" smtClean="0"/>
              <a:t>Ratification</a:t>
            </a:r>
            <a:endParaRPr lang="en-US" sz="3600" dirty="0"/>
          </a:p>
        </p:txBody>
      </p:sp>
    </p:spTree>
    <p:extLst>
      <p:ext uri="{BB962C8B-B14F-4D97-AF65-F5344CB8AC3E}">
        <p14:creationId xmlns:p14="http://schemas.microsoft.com/office/powerpoint/2010/main" val="276753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2456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amendment?</a:t>
            </a:r>
            <a:endParaRPr lang="en-US" dirty="0"/>
          </a:p>
        </p:txBody>
      </p:sp>
      <p:sp>
        <p:nvSpPr>
          <p:cNvPr id="3" name="Content Placeholder 2"/>
          <p:cNvSpPr>
            <a:spLocks noGrp="1"/>
          </p:cNvSpPr>
          <p:nvPr>
            <p:ph idx="1"/>
          </p:nvPr>
        </p:nvSpPr>
        <p:spPr/>
        <p:txBody>
          <a:bodyPr/>
          <a:lstStyle/>
          <a:p>
            <a:r>
              <a:rPr lang="en-US" dirty="0" smtClean="0"/>
              <a:t>A change to the Constitution.</a:t>
            </a:r>
          </a:p>
          <a:p>
            <a:r>
              <a:rPr lang="en-US" dirty="0" smtClean="0"/>
              <a:t>There have been 27 amendments so far</a:t>
            </a:r>
          </a:p>
          <a:p>
            <a:r>
              <a:rPr lang="en-US" dirty="0" smtClean="0"/>
              <a:t>The first 10 are called the </a:t>
            </a:r>
            <a:r>
              <a:rPr lang="en-US" i="1" dirty="0" smtClean="0"/>
              <a:t>Bill of Rights</a:t>
            </a:r>
            <a:endParaRPr lang="en-US" i="1" dirty="0"/>
          </a:p>
        </p:txBody>
      </p:sp>
    </p:spTree>
    <p:extLst>
      <p:ext uri="{BB962C8B-B14F-4D97-AF65-F5344CB8AC3E}">
        <p14:creationId xmlns:p14="http://schemas.microsoft.com/office/powerpoint/2010/main" val="306831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300" b="1" dirty="0" smtClean="0"/>
              <a:t>A Blueprint for Government</a:t>
            </a:r>
            <a:endParaRPr lang="en-US" sz="5300" b="1" dirty="0"/>
          </a:p>
        </p:txBody>
      </p:sp>
      <p:sp>
        <p:nvSpPr>
          <p:cNvPr id="3" name="Text Placeholder 2"/>
          <p:cNvSpPr>
            <a:spLocks noGrp="1"/>
          </p:cNvSpPr>
          <p:nvPr>
            <p:ph type="body" idx="1"/>
          </p:nvPr>
        </p:nvSpPr>
        <p:spPr/>
        <p:txBody>
          <a:bodyPr>
            <a:normAutofit/>
          </a:bodyPr>
          <a:lstStyle/>
          <a:p>
            <a:r>
              <a:rPr lang="en-US" sz="4000" dirty="0" smtClean="0"/>
              <a:t>Chapter 3, Section 1</a:t>
            </a:r>
            <a:endParaRPr lang="en-US" sz="4000" dirty="0"/>
          </a:p>
        </p:txBody>
      </p:sp>
    </p:spTree>
    <p:extLst>
      <p:ext uri="{BB962C8B-B14F-4D97-AF65-F5344CB8AC3E}">
        <p14:creationId xmlns:p14="http://schemas.microsoft.com/office/powerpoint/2010/main" val="1473093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Popular sovereignty </a:t>
            </a:r>
            <a:endParaRPr lang="en-US" sz="6000" b="1" dirty="0"/>
          </a:p>
        </p:txBody>
      </p:sp>
      <p:sp>
        <p:nvSpPr>
          <p:cNvPr id="3" name="Content Placeholder 2"/>
          <p:cNvSpPr>
            <a:spLocks noGrp="1"/>
          </p:cNvSpPr>
          <p:nvPr>
            <p:ph idx="1"/>
          </p:nvPr>
        </p:nvSpPr>
        <p:spPr/>
        <p:txBody>
          <a:bodyPr>
            <a:normAutofit/>
          </a:bodyPr>
          <a:lstStyle/>
          <a:p>
            <a:r>
              <a:rPr lang="en-US" sz="4000" dirty="0" smtClean="0"/>
              <a:t>The idea that government is created by and subject to the will of the people.</a:t>
            </a:r>
            <a:endParaRPr lang="en-US" sz="4000" dirty="0"/>
          </a:p>
        </p:txBody>
      </p:sp>
    </p:spTree>
    <p:extLst>
      <p:ext uri="{BB962C8B-B14F-4D97-AF65-F5344CB8AC3E}">
        <p14:creationId xmlns:p14="http://schemas.microsoft.com/office/powerpoint/2010/main" val="4116097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Limited government</a:t>
            </a:r>
            <a:endParaRPr lang="en-US" sz="6000" b="1" dirty="0"/>
          </a:p>
        </p:txBody>
      </p:sp>
      <p:sp>
        <p:nvSpPr>
          <p:cNvPr id="3" name="Content Placeholder 2"/>
          <p:cNvSpPr>
            <a:spLocks noGrp="1"/>
          </p:cNvSpPr>
          <p:nvPr>
            <p:ph idx="1"/>
          </p:nvPr>
        </p:nvSpPr>
        <p:spPr/>
        <p:txBody>
          <a:bodyPr>
            <a:normAutofit/>
          </a:bodyPr>
          <a:lstStyle/>
          <a:p>
            <a:r>
              <a:rPr lang="en-US" sz="4000" dirty="0" smtClean="0"/>
              <a:t>The principle that the powers and functions of government are restricted by the U.S. Constitution and other laws. </a:t>
            </a:r>
            <a:endParaRPr lang="en-US" sz="4000" dirty="0"/>
          </a:p>
        </p:txBody>
      </p:sp>
    </p:spTree>
    <p:extLst>
      <p:ext uri="{BB962C8B-B14F-4D97-AF65-F5344CB8AC3E}">
        <p14:creationId xmlns:p14="http://schemas.microsoft.com/office/powerpoint/2010/main" val="11748067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Separation of powers</a:t>
            </a:r>
            <a:endParaRPr lang="en-US" sz="6000" b="1" dirty="0"/>
          </a:p>
        </p:txBody>
      </p:sp>
      <p:sp>
        <p:nvSpPr>
          <p:cNvPr id="3" name="Content Placeholder 2"/>
          <p:cNvSpPr>
            <a:spLocks noGrp="1"/>
          </p:cNvSpPr>
          <p:nvPr>
            <p:ph idx="1"/>
          </p:nvPr>
        </p:nvSpPr>
        <p:spPr/>
        <p:txBody>
          <a:bodyPr>
            <a:normAutofit/>
          </a:bodyPr>
          <a:lstStyle/>
          <a:p>
            <a:r>
              <a:rPr lang="en-US" sz="4000" dirty="0" smtClean="0"/>
              <a:t>The division of government powers among the executive, legislative and judicial branches. </a:t>
            </a:r>
            <a:endParaRPr lang="en-US" sz="4000" dirty="0"/>
          </a:p>
        </p:txBody>
      </p:sp>
    </p:spTree>
    <p:extLst>
      <p:ext uri="{BB962C8B-B14F-4D97-AF65-F5344CB8AC3E}">
        <p14:creationId xmlns:p14="http://schemas.microsoft.com/office/powerpoint/2010/main" val="2840625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sp>
        <p:nvSpPr>
          <p:cNvPr id="3" name="Content Placeholder 2"/>
          <p:cNvSpPr>
            <a:spLocks noGrp="1"/>
          </p:cNvSpPr>
          <p:nvPr>
            <p:ph idx="1"/>
          </p:nvPr>
        </p:nvSpPr>
        <p:spPr/>
        <p:txBody>
          <a:bodyPr/>
          <a:lstStyle/>
          <a:p>
            <a:r>
              <a:rPr lang="en-US" dirty="0" smtClean="0"/>
              <a:t>The Constitution was written May 25</a:t>
            </a:r>
            <a:r>
              <a:rPr lang="en-US" baseline="30000" dirty="0" smtClean="0"/>
              <a:t>th</a:t>
            </a:r>
            <a:r>
              <a:rPr lang="en-US" dirty="0" smtClean="0"/>
              <a:t> to </a:t>
            </a:r>
            <a:r>
              <a:rPr lang="en-US" dirty="0" smtClean="0">
                <a:solidFill>
                  <a:srgbClr val="E412CB"/>
                </a:solidFill>
              </a:rPr>
              <a:t>September 17</a:t>
            </a:r>
            <a:r>
              <a:rPr lang="en-US" baseline="30000" dirty="0" smtClean="0">
                <a:solidFill>
                  <a:srgbClr val="E412CB"/>
                </a:solidFill>
              </a:rPr>
              <a:t>th</a:t>
            </a:r>
            <a:r>
              <a:rPr lang="en-US" dirty="0" smtClean="0">
                <a:solidFill>
                  <a:srgbClr val="E412CB"/>
                </a:solidFill>
              </a:rPr>
              <a:t> , 1787</a:t>
            </a:r>
          </a:p>
          <a:p>
            <a:r>
              <a:rPr lang="en-US" dirty="0" smtClean="0">
                <a:solidFill>
                  <a:srgbClr val="E412CB"/>
                </a:solidFill>
              </a:rPr>
              <a:t>In Philadelphia at the Constitutional Convention</a:t>
            </a:r>
            <a:endParaRPr lang="en-US" dirty="0">
              <a:solidFill>
                <a:srgbClr val="E412CB"/>
              </a:solidFill>
            </a:endParaRPr>
          </a:p>
          <a:p>
            <a:r>
              <a:rPr lang="en-US" dirty="0" smtClean="0"/>
              <a:t>Intention was to revise the Articles of Confederation</a:t>
            </a:r>
          </a:p>
          <a:p>
            <a:r>
              <a:rPr lang="en-US" dirty="0" smtClean="0">
                <a:solidFill>
                  <a:srgbClr val="E412CB"/>
                </a:solidFill>
              </a:rPr>
              <a:t>Replaced the Articles and became the new government</a:t>
            </a:r>
          </a:p>
          <a:p>
            <a:endParaRPr lang="en-US" dirty="0">
              <a:solidFill>
                <a:srgbClr val="E412CB"/>
              </a:solidFill>
            </a:endParaRPr>
          </a:p>
        </p:txBody>
      </p:sp>
    </p:spTree>
    <p:extLst>
      <p:ext uri="{BB962C8B-B14F-4D97-AF65-F5344CB8AC3E}">
        <p14:creationId xmlns:p14="http://schemas.microsoft.com/office/powerpoint/2010/main" val="787888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Checks and balances</a:t>
            </a:r>
            <a:endParaRPr lang="en-US" sz="6000" b="1" dirty="0"/>
          </a:p>
        </p:txBody>
      </p:sp>
      <p:sp>
        <p:nvSpPr>
          <p:cNvPr id="3" name="Content Placeholder 2"/>
          <p:cNvSpPr>
            <a:spLocks noGrp="1"/>
          </p:cNvSpPr>
          <p:nvPr>
            <p:ph idx="1"/>
          </p:nvPr>
        </p:nvSpPr>
        <p:spPr/>
        <p:txBody>
          <a:bodyPr>
            <a:normAutofit/>
          </a:bodyPr>
          <a:lstStyle/>
          <a:p>
            <a:r>
              <a:rPr lang="en-US" sz="4000" dirty="0" smtClean="0"/>
              <a:t>A system in which each branch of government is able to limit the power of the other branches. </a:t>
            </a:r>
            <a:endParaRPr lang="en-US" sz="4000" dirty="0"/>
          </a:p>
        </p:txBody>
      </p:sp>
    </p:spTree>
    <p:extLst>
      <p:ext uri="{BB962C8B-B14F-4D97-AF65-F5344CB8AC3E}">
        <p14:creationId xmlns:p14="http://schemas.microsoft.com/office/powerpoint/2010/main" val="3725202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Federalism</a:t>
            </a:r>
            <a:endParaRPr lang="en-US" sz="6000" b="1" dirty="0"/>
          </a:p>
        </p:txBody>
      </p:sp>
      <p:sp>
        <p:nvSpPr>
          <p:cNvPr id="3" name="Content Placeholder 2"/>
          <p:cNvSpPr>
            <a:spLocks noGrp="1"/>
          </p:cNvSpPr>
          <p:nvPr>
            <p:ph idx="1"/>
          </p:nvPr>
        </p:nvSpPr>
        <p:spPr/>
        <p:txBody>
          <a:bodyPr>
            <a:normAutofit/>
          </a:bodyPr>
          <a:lstStyle/>
          <a:p>
            <a:r>
              <a:rPr lang="en-US" sz="4000" dirty="0" smtClean="0"/>
              <a:t>The division of power among the state and national governments</a:t>
            </a:r>
            <a:endParaRPr lang="en-US" sz="4000" dirty="0"/>
          </a:p>
        </p:txBody>
      </p:sp>
    </p:spTree>
    <p:extLst>
      <p:ext uri="{BB962C8B-B14F-4D97-AF65-F5344CB8AC3E}">
        <p14:creationId xmlns:p14="http://schemas.microsoft.com/office/powerpoint/2010/main" val="466873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Rule of law</a:t>
            </a:r>
            <a:endParaRPr lang="en-US" sz="6000" b="1" dirty="0"/>
          </a:p>
        </p:txBody>
      </p:sp>
      <p:sp>
        <p:nvSpPr>
          <p:cNvPr id="3" name="Content Placeholder 2"/>
          <p:cNvSpPr>
            <a:spLocks noGrp="1"/>
          </p:cNvSpPr>
          <p:nvPr>
            <p:ph idx="1"/>
          </p:nvPr>
        </p:nvSpPr>
        <p:spPr/>
        <p:txBody>
          <a:bodyPr>
            <a:normAutofit/>
          </a:bodyPr>
          <a:lstStyle/>
          <a:p>
            <a:r>
              <a:rPr lang="en-US" sz="4000" dirty="0" smtClean="0"/>
              <a:t>Principle that every member of society, including the ruler of government, must follow the law. </a:t>
            </a:r>
            <a:endParaRPr lang="en-US" sz="4000" dirty="0"/>
          </a:p>
        </p:txBody>
      </p:sp>
    </p:spTree>
    <p:extLst>
      <p:ext uri="{BB962C8B-B14F-4D97-AF65-F5344CB8AC3E}">
        <p14:creationId xmlns:p14="http://schemas.microsoft.com/office/powerpoint/2010/main" val="21819991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Veto</a:t>
            </a:r>
            <a:endParaRPr lang="en-US" sz="6000" b="1" dirty="0"/>
          </a:p>
        </p:txBody>
      </p:sp>
      <p:sp>
        <p:nvSpPr>
          <p:cNvPr id="3" name="Content Placeholder 2"/>
          <p:cNvSpPr>
            <a:spLocks noGrp="1"/>
          </p:cNvSpPr>
          <p:nvPr>
            <p:ph idx="1"/>
          </p:nvPr>
        </p:nvSpPr>
        <p:spPr/>
        <p:txBody>
          <a:bodyPr>
            <a:normAutofit/>
          </a:bodyPr>
          <a:lstStyle/>
          <a:p>
            <a:r>
              <a:rPr lang="en-US" sz="4000" dirty="0" smtClean="0"/>
              <a:t>A refusal by the president or a governor to sign a bill. </a:t>
            </a:r>
            <a:endParaRPr lang="en-US" sz="4000" dirty="0"/>
          </a:p>
        </p:txBody>
      </p:sp>
    </p:spTree>
    <p:extLst>
      <p:ext uri="{BB962C8B-B14F-4D97-AF65-F5344CB8AC3E}">
        <p14:creationId xmlns:p14="http://schemas.microsoft.com/office/powerpoint/2010/main" val="35778708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Judicial review</a:t>
            </a:r>
            <a:endParaRPr lang="en-US" sz="6000" b="1" dirty="0"/>
          </a:p>
        </p:txBody>
      </p:sp>
      <p:sp>
        <p:nvSpPr>
          <p:cNvPr id="3" name="Content Placeholder 2"/>
          <p:cNvSpPr>
            <a:spLocks noGrp="1"/>
          </p:cNvSpPr>
          <p:nvPr>
            <p:ph idx="1"/>
          </p:nvPr>
        </p:nvSpPr>
        <p:spPr/>
        <p:txBody>
          <a:bodyPr>
            <a:normAutofit/>
          </a:bodyPr>
          <a:lstStyle/>
          <a:p>
            <a:r>
              <a:rPr lang="en-US" sz="4000" dirty="0" smtClean="0"/>
              <a:t>The power of the judicial branch to check the power of the legislative and executive branches by declaring their acts unconstitutional. </a:t>
            </a:r>
            <a:endParaRPr lang="en-US" sz="4000" dirty="0"/>
          </a:p>
        </p:txBody>
      </p:sp>
    </p:spTree>
    <p:extLst>
      <p:ext uri="{BB962C8B-B14F-4D97-AF65-F5344CB8AC3E}">
        <p14:creationId xmlns:p14="http://schemas.microsoft.com/office/powerpoint/2010/main" val="35127621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U</a:t>
            </a:r>
            <a:r>
              <a:rPr lang="en-US" sz="6000" b="1" dirty="0" smtClean="0"/>
              <a:t>nconstitutional</a:t>
            </a:r>
            <a:endParaRPr lang="en-US" sz="6000" b="1" dirty="0"/>
          </a:p>
        </p:txBody>
      </p:sp>
      <p:sp>
        <p:nvSpPr>
          <p:cNvPr id="3" name="Content Placeholder 2"/>
          <p:cNvSpPr>
            <a:spLocks noGrp="1"/>
          </p:cNvSpPr>
          <p:nvPr>
            <p:ph idx="1"/>
          </p:nvPr>
        </p:nvSpPr>
        <p:spPr/>
        <p:txBody>
          <a:bodyPr>
            <a:normAutofit/>
          </a:bodyPr>
          <a:lstStyle/>
          <a:p>
            <a:r>
              <a:rPr lang="en-US" sz="4000" dirty="0" smtClean="0"/>
              <a:t>A law of government action that is found to violate any part of the Constitution; an unconstitutional law or act is deemed illegal and cannot be enforced or carried out by the government. </a:t>
            </a:r>
            <a:endParaRPr lang="en-US" sz="4000" dirty="0"/>
          </a:p>
        </p:txBody>
      </p:sp>
    </p:spTree>
    <p:extLst>
      <p:ext uri="{BB962C8B-B14F-4D97-AF65-F5344CB8AC3E}">
        <p14:creationId xmlns:p14="http://schemas.microsoft.com/office/powerpoint/2010/main" val="1587563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federalism</a:t>
            </a:r>
            <a:endParaRPr lang="en-US" sz="6000" b="1" dirty="0"/>
          </a:p>
        </p:txBody>
      </p:sp>
      <p:sp>
        <p:nvSpPr>
          <p:cNvPr id="3" name="Content Placeholder 2"/>
          <p:cNvSpPr>
            <a:spLocks noGrp="1"/>
          </p:cNvSpPr>
          <p:nvPr>
            <p:ph idx="1"/>
          </p:nvPr>
        </p:nvSpPr>
        <p:spPr>
          <a:xfrm>
            <a:off x="1295401" y="2556932"/>
            <a:ext cx="9601196" cy="3572406"/>
          </a:xfrm>
        </p:spPr>
        <p:txBody>
          <a:bodyPr>
            <a:normAutofit/>
          </a:bodyPr>
          <a:lstStyle/>
          <a:p>
            <a:r>
              <a:rPr lang="en-US" sz="4000" dirty="0" smtClean="0"/>
              <a:t>The form of political organization in which power is divided among a central government and territorial subdivisions.</a:t>
            </a:r>
          </a:p>
          <a:p>
            <a:r>
              <a:rPr lang="en-US" sz="4000" dirty="0" smtClean="0"/>
              <a:t>In the United States, power is divided among the national, state and local governments. </a:t>
            </a:r>
            <a:endParaRPr lang="en-US" sz="4000" dirty="0"/>
          </a:p>
        </p:txBody>
      </p:sp>
    </p:spTree>
    <p:extLst>
      <p:ext uri="{BB962C8B-B14F-4D97-AF65-F5344CB8AC3E}">
        <p14:creationId xmlns:p14="http://schemas.microsoft.com/office/powerpoint/2010/main" val="2179309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smtClean="0"/>
              <a:t>Federalism</a:t>
            </a:r>
            <a:endParaRPr lang="en-US" sz="80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90193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Expressed powers</a:t>
            </a:r>
            <a:endParaRPr lang="en-US" sz="6000" b="1" dirty="0"/>
          </a:p>
        </p:txBody>
      </p:sp>
      <p:sp>
        <p:nvSpPr>
          <p:cNvPr id="3" name="Content Placeholder 2"/>
          <p:cNvSpPr>
            <a:spLocks noGrp="1"/>
          </p:cNvSpPr>
          <p:nvPr>
            <p:ph idx="1"/>
          </p:nvPr>
        </p:nvSpPr>
        <p:spPr/>
        <p:txBody>
          <a:bodyPr>
            <a:normAutofit/>
          </a:bodyPr>
          <a:lstStyle/>
          <a:p>
            <a:r>
              <a:rPr lang="en-US" sz="4000" dirty="0" smtClean="0"/>
              <a:t>The powers explicitly granted to Congress by the Constitution. </a:t>
            </a:r>
            <a:endParaRPr lang="en-US" sz="4000" dirty="0"/>
          </a:p>
        </p:txBody>
      </p:sp>
    </p:spTree>
    <p:extLst>
      <p:ext uri="{BB962C8B-B14F-4D97-AF65-F5344CB8AC3E}">
        <p14:creationId xmlns:p14="http://schemas.microsoft.com/office/powerpoint/2010/main" val="19306534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Implied powers</a:t>
            </a:r>
            <a:endParaRPr lang="en-US" sz="6000" b="1" dirty="0"/>
          </a:p>
        </p:txBody>
      </p:sp>
      <p:sp>
        <p:nvSpPr>
          <p:cNvPr id="3" name="Content Placeholder 2"/>
          <p:cNvSpPr>
            <a:spLocks noGrp="1"/>
          </p:cNvSpPr>
          <p:nvPr>
            <p:ph idx="1"/>
          </p:nvPr>
        </p:nvSpPr>
        <p:spPr/>
        <p:txBody>
          <a:bodyPr>
            <a:noAutofit/>
          </a:bodyPr>
          <a:lstStyle/>
          <a:p>
            <a:r>
              <a:rPr lang="en-US" sz="4000" dirty="0" smtClean="0"/>
              <a:t>The powers assumed by the government that are not specifically listed in the Constitution. </a:t>
            </a:r>
            <a:endParaRPr lang="en-US" sz="4000" dirty="0"/>
          </a:p>
        </p:txBody>
      </p:sp>
    </p:spTree>
    <p:extLst>
      <p:ext uri="{BB962C8B-B14F-4D97-AF65-F5344CB8AC3E}">
        <p14:creationId xmlns:p14="http://schemas.microsoft.com/office/powerpoint/2010/main" val="1071851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Constitutional Compromises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9888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Inherent powers</a:t>
            </a:r>
            <a:endParaRPr lang="en-US" sz="6000" b="1" dirty="0"/>
          </a:p>
        </p:txBody>
      </p:sp>
      <p:sp>
        <p:nvSpPr>
          <p:cNvPr id="3" name="Content Placeholder 2"/>
          <p:cNvSpPr>
            <a:spLocks noGrp="1"/>
          </p:cNvSpPr>
          <p:nvPr>
            <p:ph idx="1"/>
          </p:nvPr>
        </p:nvSpPr>
        <p:spPr/>
        <p:txBody>
          <a:bodyPr>
            <a:normAutofit/>
          </a:bodyPr>
          <a:lstStyle/>
          <a:p>
            <a:r>
              <a:rPr lang="en-US" sz="4000" dirty="0" smtClean="0"/>
              <a:t>Those delegated powers of the Constitution that are assumed to belong to the national government because it is a sovereign state. </a:t>
            </a:r>
            <a:endParaRPr lang="en-US" sz="4000" dirty="0"/>
          </a:p>
        </p:txBody>
      </p:sp>
    </p:spTree>
    <p:extLst>
      <p:ext uri="{BB962C8B-B14F-4D97-AF65-F5344CB8AC3E}">
        <p14:creationId xmlns:p14="http://schemas.microsoft.com/office/powerpoint/2010/main" val="905312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Reserved powers</a:t>
            </a:r>
            <a:endParaRPr lang="en-US" sz="6000" b="1" dirty="0"/>
          </a:p>
        </p:txBody>
      </p:sp>
      <p:sp>
        <p:nvSpPr>
          <p:cNvPr id="3" name="Content Placeholder 2"/>
          <p:cNvSpPr>
            <a:spLocks noGrp="1"/>
          </p:cNvSpPr>
          <p:nvPr>
            <p:ph idx="1"/>
          </p:nvPr>
        </p:nvSpPr>
        <p:spPr/>
        <p:txBody>
          <a:bodyPr>
            <a:normAutofit/>
          </a:bodyPr>
          <a:lstStyle/>
          <a:p>
            <a:r>
              <a:rPr lang="en-US" sz="4000" dirty="0" smtClean="0"/>
              <a:t>The powers that are not specifically granted to the federal government nor denied to the states that are reserved for the states. </a:t>
            </a:r>
            <a:endParaRPr lang="en-US" sz="4000" dirty="0"/>
          </a:p>
        </p:txBody>
      </p:sp>
    </p:spTree>
    <p:extLst>
      <p:ext uri="{BB962C8B-B14F-4D97-AF65-F5344CB8AC3E}">
        <p14:creationId xmlns:p14="http://schemas.microsoft.com/office/powerpoint/2010/main" val="14722137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Concurrent power</a:t>
            </a:r>
            <a:endParaRPr lang="en-US" sz="6000" b="1" dirty="0"/>
          </a:p>
        </p:txBody>
      </p:sp>
      <p:sp>
        <p:nvSpPr>
          <p:cNvPr id="3" name="Content Placeholder 2"/>
          <p:cNvSpPr>
            <a:spLocks noGrp="1"/>
          </p:cNvSpPr>
          <p:nvPr>
            <p:ph idx="1"/>
          </p:nvPr>
        </p:nvSpPr>
        <p:spPr/>
        <p:txBody>
          <a:bodyPr>
            <a:normAutofit/>
          </a:bodyPr>
          <a:lstStyle/>
          <a:p>
            <a:r>
              <a:rPr lang="en-US" sz="4000" dirty="0" smtClean="0"/>
              <a:t>The power that is shared by both the federal and state governments. </a:t>
            </a:r>
            <a:endParaRPr lang="en-US" sz="4000" dirty="0"/>
          </a:p>
        </p:txBody>
      </p:sp>
    </p:spTree>
    <p:extLst>
      <p:ext uri="{BB962C8B-B14F-4D97-AF65-F5344CB8AC3E}">
        <p14:creationId xmlns:p14="http://schemas.microsoft.com/office/powerpoint/2010/main" val="9400314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Dual Federalism</a:t>
            </a:r>
            <a:endParaRPr lang="en-US" sz="6000" b="1" dirty="0"/>
          </a:p>
        </p:txBody>
      </p:sp>
      <p:sp>
        <p:nvSpPr>
          <p:cNvPr id="3" name="Content Placeholder 2"/>
          <p:cNvSpPr>
            <a:spLocks noGrp="1"/>
          </p:cNvSpPr>
          <p:nvPr>
            <p:ph idx="1"/>
          </p:nvPr>
        </p:nvSpPr>
        <p:spPr/>
        <p:txBody>
          <a:bodyPr>
            <a:normAutofit fontScale="92500" lnSpcReduction="20000"/>
          </a:bodyPr>
          <a:lstStyle/>
          <a:p>
            <a:r>
              <a:rPr lang="en-US" sz="4000" dirty="0" smtClean="0"/>
              <a:t>(1790-1930) National and state governments were seen as equal authorities, operating over separate areas of influence.</a:t>
            </a:r>
          </a:p>
          <a:p>
            <a:r>
              <a:rPr lang="en-US" sz="4000" dirty="0" smtClean="0"/>
              <a:t>Federal authority was generally limited to </a:t>
            </a:r>
            <a:r>
              <a:rPr lang="en-US" sz="4000" smtClean="0"/>
              <a:t>the expressed </a:t>
            </a:r>
            <a:r>
              <a:rPr lang="en-US" sz="4000" dirty="0" smtClean="0"/>
              <a:t>powers listed in </a:t>
            </a:r>
            <a:r>
              <a:rPr lang="en-US" sz="4000" smtClean="0"/>
              <a:t>the constitution. </a:t>
            </a:r>
            <a:endParaRPr lang="en-US" sz="4000" dirty="0" smtClean="0"/>
          </a:p>
          <a:p>
            <a:r>
              <a:rPr lang="en-US" sz="4000" b="1" dirty="0" smtClean="0"/>
              <a:t>Layer cake federalism </a:t>
            </a:r>
            <a:endParaRPr lang="en-US" sz="4000" b="1" dirty="0"/>
          </a:p>
        </p:txBody>
      </p:sp>
    </p:spTree>
    <p:extLst>
      <p:ext uri="{BB962C8B-B14F-4D97-AF65-F5344CB8AC3E}">
        <p14:creationId xmlns:p14="http://schemas.microsoft.com/office/powerpoint/2010/main" val="12924897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Cooperative federalism </a:t>
            </a:r>
            <a:endParaRPr lang="en-US" sz="6000" b="1" dirty="0"/>
          </a:p>
        </p:txBody>
      </p:sp>
      <p:sp>
        <p:nvSpPr>
          <p:cNvPr id="3" name="Content Placeholder 2"/>
          <p:cNvSpPr>
            <a:spLocks noGrp="1"/>
          </p:cNvSpPr>
          <p:nvPr>
            <p:ph idx="1"/>
          </p:nvPr>
        </p:nvSpPr>
        <p:spPr/>
        <p:txBody>
          <a:bodyPr>
            <a:normAutofit/>
          </a:bodyPr>
          <a:lstStyle/>
          <a:p>
            <a:r>
              <a:rPr lang="en-US" sz="4000" dirty="0" smtClean="0"/>
              <a:t>(1930 – 1960) The national and state government shared functional authority in broad policy areas. </a:t>
            </a:r>
          </a:p>
          <a:p>
            <a:r>
              <a:rPr lang="en-US" sz="4000" b="1" dirty="0" smtClean="0"/>
              <a:t>Marble cake federalism </a:t>
            </a:r>
            <a:endParaRPr lang="en-US" sz="4000" b="1" dirty="0"/>
          </a:p>
        </p:txBody>
      </p:sp>
    </p:spTree>
    <p:extLst>
      <p:ext uri="{BB962C8B-B14F-4D97-AF65-F5344CB8AC3E}">
        <p14:creationId xmlns:p14="http://schemas.microsoft.com/office/powerpoint/2010/main" val="23946177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Grants-in-aid</a:t>
            </a:r>
            <a:endParaRPr lang="en-US" sz="6000" b="1" dirty="0"/>
          </a:p>
        </p:txBody>
      </p:sp>
      <p:sp>
        <p:nvSpPr>
          <p:cNvPr id="3" name="Content Placeholder 2"/>
          <p:cNvSpPr>
            <a:spLocks noGrp="1"/>
          </p:cNvSpPr>
          <p:nvPr>
            <p:ph idx="1"/>
          </p:nvPr>
        </p:nvSpPr>
        <p:spPr/>
        <p:txBody>
          <a:bodyPr>
            <a:normAutofit/>
          </a:bodyPr>
          <a:lstStyle/>
          <a:p>
            <a:r>
              <a:rPr lang="en-US" sz="4000" dirty="0" smtClean="0"/>
              <a:t>Federal funds given to state and local governments for specific projects. </a:t>
            </a:r>
            <a:endParaRPr lang="en-US" sz="4000" dirty="0"/>
          </a:p>
        </p:txBody>
      </p:sp>
    </p:spTree>
    <p:extLst>
      <p:ext uri="{BB962C8B-B14F-4D97-AF65-F5344CB8AC3E}">
        <p14:creationId xmlns:p14="http://schemas.microsoft.com/office/powerpoint/2010/main" val="15388957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Categorical grants</a:t>
            </a:r>
            <a:endParaRPr lang="en-US" sz="6000" b="1" dirty="0"/>
          </a:p>
        </p:txBody>
      </p:sp>
      <p:sp>
        <p:nvSpPr>
          <p:cNvPr id="3" name="Content Placeholder 2"/>
          <p:cNvSpPr>
            <a:spLocks noGrp="1"/>
          </p:cNvSpPr>
          <p:nvPr>
            <p:ph idx="1"/>
          </p:nvPr>
        </p:nvSpPr>
        <p:spPr/>
        <p:txBody>
          <a:bodyPr>
            <a:normAutofit lnSpcReduction="10000"/>
          </a:bodyPr>
          <a:lstStyle/>
          <a:p>
            <a:r>
              <a:rPr lang="en-US" sz="4000" dirty="0" smtClean="0"/>
              <a:t>Federal grant that can only be used for a specific purpose, or category, of state or local spending.</a:t>
            </a:r>
          </a:p>
          <a:p>
            <a:r>
              <a:rPr lang="en-US" sz="4000" dirty="0" smtClean="0"/>
              <a:t>Usually require the states to contribute money as well. </a:t>
            </a:r>
            <a:endParaRPr lang="en-US" sz="4000" dirty="0"/>
          </a:p>
        </p:txBody>
      </p:sp>
    </p:spTree>
    <p:extLst>
      <p:ext uri="{BB962C8B-B14F-4D97-AF65-F5344CB8AC3E}">
        <p14:creationId xmlns:p14="http://schemas.microsoft.com/office/powerpoint/2010/main" val="11372573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Block grants</a:t>
            </a:r>
            <a:endParaRPr lang="en-US" sz="6000" b="1" dirty="0"/>
          </a:p>
        </p:txBody>
      </p:sp>
      <p:sp>
        <p:nvSpPr>
          <p:cNvPr id="3" name="Content Placeholder 2"/>
          <p:cNvSpPr>
            <a:spLocks noGrp="1"/>
          </p:cNvSpPr>
          <p:nvPr>
            <p:ph idx="1"/>
          </p:nvPr>
        </p:nvSpPr>
        <p:spPr/>
        <p:txBody>
          <a:bodyPr>
            <a:normAutofit/>
          </a:bodyPr>
          <a:lstStyle/>
          <a:p>
            <a:r>
              <a:rPr lang="en-US" sz="4000" dirty="0" smtClean="0"/>
              <a:t>Federal grants given to state and local governments for broad purposes, such as welfare, community development, public health or education. </a:t>
            </a:r>
            <a:endParaRPr lang="en-US" sz="4000" dirty="0"/>
          </a:p>
        </p:txBody>
      </p:sp>
    </p:spTree>
    <p:extLst>
      <p:ext uri="{BB962C8B-B14F-4D97-AF65-F5344CB8AC3E}">
        <p14:creationId xmlns:p14="http://schemas.microsoft.com/office/powerpoint/2010/main" val="2282071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Federal mandates</a:t>
            </a:r>
            <a:endParaRPr lang="en-US" sz="6000" b="1" dirty="0"/>
          </a:p>
        </p:txBody>
      </p:sp>
      <p:sp>
        <p:nvSpPr>
          <p:cNvPr id="3" name="Content Placeholder 2"/>
          <p:cNvSpPr>
            <a:spLocks noGrp="1"/>
          </p:cNvSpPr>
          <p:nvPr>
            <p:ph idx="1"/>
          </p:nvPr>
        </p:nvSpPr>
        <p:spPr/>
        <p:txBody>
          <a:bodyPr>
            <a:normAutofit/>
          </a:bodyPr>
          <a:lstStyle/>
          <a:p>
            <a:r>
              <a:rPr lang="en-US" sz="4000" dirty="0" smtClean="0"/>
              <a:t>Regulations that the national government imposes on state and local governments. </a:t>
            </a:r>
            <a:endParaRPr lang="en-US" sz="4000" dirty="0"/>
          </a:p>
        </p:txBody>
      </p:sp>
    </p:spTree>
    <p:extLst>
      <p:ext uri="{BB962C8B-B14F-4D97-AF65-F5344CB8AC3E}">
        <p14:creationId xmlns:p14="http://schemas.microsoft.com/office/powerpoint/2010/main" val="667479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tale of two plans</a:t>
            </a:r>
            <a:endParaRPr lang="en-US" dirty="0"/>
          </a:p>
        </p:txBody>
      </p:sp>
      <p:sp>
        <p:nvSpPr>
          <p:cNvPr id="3" name="Text Placeholder 2"/>
          <p:cNvSpPr>
            <a:spLocks noGrp="1"/>
          </p:cNvSpPr>
          <p:nvPr>
            <p:ph type="body" idx="1"/>
          </p:nvPr>
        </p:nvSpPr>
        <p:spPr/>
        <p:txBody>
          <a:bodyPr/>
          <a:lstStyle/>
          <a:p>
            <a:r>
              <a:rPr lang="en-US" dirty="0" smtClean="0"/>
              <a:t>Virginia Plan</a:t>
            </a:r>
            <a:endParaRPr lang="en-US" dirty="0"/>
          </a:p>
        </p:txBody>
      </p:sp>
      <p:sp>
        <p:nvSpPr>
          <p:cNvPr id="4" name="Content Placeholder 3"/>
          <p:cNvSpPr>
            <a:spLocks noGrp="1"/>
          </p:cNvSpPr>
          <p:nvPr>
            <p:ph sz="half" idx="2"/>
          </p:nvPr>
        </p:nvSpPr>
        <p:spPr/>
        <p:txBody>
          <a:bodyPr/>
          <a:lstStyle/>
          <a:p>
            <a:r>
              <a:rPr lang="en-US" dirty="0" smtClean="0"/>
              <a:t>Separation of power</a:t>
            </a:r>
          </a:p>
          <a:p>
            <a:r>
              <a:rPr lang="en-US" dirty="0" smtClean="0">
                <a:solidFill>
                  <a:srgbClr val="E412CB"/>
                </a:solidFill>
              </a:rPr>
              <a:t>Bicameral legislature based on population</a:t>
            </a:r>
          </a:p>
          <a:p>
            <a:r>
              <a:rPr lang="en-US" dirty="0" smtClean="0"/>
              <a:t>Federal government has more power</a:t>
            </a:r>
            <a:endParaRPr lang="en-US" dirty="0"/>
          </a:p>
        </p:txBody>
      </p:sp>
      <p:sp>
        <p:nvSpPr>
          <p:cNvPr id="5" name="Text Placeholder 4"/>
          <p:cNvSpPr>
            <a:spLocks noGrp="1"/>
          </p:cNvSpPr>
          <p:nvPr>
            <p:ph type="body" sz="quarter" idx="3"/>
          </p:nvPr>
        </p:nvSpPr>
        <p:spPr/>
        <p:txBody>
          <a:bodyPr/>
          <a:lstStyle/>
          <a:p>
            <a:r>
              <a:rPr lang="en-US" dirty="0" smtClean="0"/>
              <a:t>New Jersey Plan</a:t>
            </a:r>
            <a:endParaRPr lang="en-US" dirty="0"/>
          </a:p>
        </p:txBody>
      </p:sp>
      <p:sp>
        <p:nvSpPr>
          <p:cNvPr id="6" name="Content Placeholder 5"/>
          <p:cNvSpPr>
            <a:spLocks noGrp="1"/>
          </p:cNvSpPr>
          <p:nvPr>
            <p:ph sz="quarter" idx="4"/>
          </p:nvPr>
        </p:nvSpPr>
        <p:spPr/>
        <p:txBody>
          <a:bodyPr/>
          <a:lstStyle/>
          <a:p>
            <a:r>
              <a:rPr lang="en-US" dirty="0" smtClean="0">
                <a:solidFill>
                  <a:srgbClr val="E412CB"/>
                </a:solidFill>
              </a:rPr>
              <a:t>Unicameral legislature with equal representation</a:t>
            </a:r>
          </a:p>
          <a:p>
            <a:endParaRPr lang="en-US" dirty="0" smtClean="0"/>
          </a:p>
          <a:p>
            <a:endParaRPr lang="en-US" dirty="0"/>
          </a:p>
        </p:txBody>
      </p:sp>
    </p:spTree>
    <p:extLst>
      <p:ext uri="{BB962C8B-B14F-4D97-AF65-F5344CB8AC3E}">
        <p14:creationId xmlns:p14="http://schemas.microsoft.com/office/powerpoint/2010/main" val="226676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(Connecticut) Compromise</a:t>
            </a:r>
            <a:endParaRPr lang="en-US" dirty="0"/>
          </a:p>
        </p:txBody>
      </p:sp>
      <p:sp>
        <p:nvSpPr>
          <p:cNvPr id="3" name="Content Placeholder 2"/>
          <p:cNvSpPr>
            <a:spLocks noGrp="1"/>
          </p:cNvSpPr>
          <p:nvPr>
            <p:ph idx="1"/>
          </p:nvPr>
        </p:nvSpPr>
        <p:spPr/>
        <p:txBody>
          <a:bodyPr/>
          <a:lstStyle/>
          <a:p>
            <a:r>
              <a:rPr lang="en-US" dirty="0" smtClean="0"/>
              <a:t>A plan that draws from both the Virginia and New Jersey plans.</a:t>
            </a:r>
          </a:p>
          <a:p>
            <a:r>
              <a:rPr lang="en-US" dirty="0" smtClean="0"/>
              <a:t>Bicameral legislature – </a:t>
            </a:r>
          </a:p>
          <a:p>
            <a:pPr lvl="1"/>
            <a:r>
              <a:rPr lang="en-US" dirty="0" smtClean="0"/>
              <a:t>House of Representatives based on state population</a:t>
            </a:r>
          </a:p>
          <a:p>
            <a:pPr lvl="1"/>
            <a:r>
              <a:rPr lang="en-US" dirty="0" smtClean="0"/>
              <a:t>Senate with equal representation for each state</a:t>
            </a:r>
            <a:endParaRPr lang="en-US" dirty="0"/>
          </a:p>
        </p:txBody>
      </p:sp>
    </p:spTree>
    <p:extLst>
      <p:ext uri="{BB962C8B-B14F-4D97-AF65-F5344CB8AC3E}">
        <p14:creationId xmlns:p14="http://schemas.microsoft.com/office/powerpoint/2010/main" val="318737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Three-Fifths Compromise</a:t>
            </a:r>
            <a:endParaRPr lang="en-US" dirty="0"/>
          </a:p>
        </p:txBody>
      </p:sp>
      <p:sp>
        <p:nvSpPr>
          <p:cNvPr id="3" name="Text Placeholder 2"/>
          <p:cNvSpPr>
            <a:spLocks noGrp="1"/>
          </p:cNvSpPr>
          <p:nvPr>
            <p:ph type="body" idx="1"/>
          </p:nvPr>
        </p:nvSpPr>
        <p:spPr/>
        <p:txBody>
          <a:bodyPr/>
          <a:lstStyle/>
          <a:p>
            <a:r>
              <a:rPr lang="en-US" dirty="0" smtClean="0"/>
              <a:t>The issues</a:t>
            </a:r>
            <a:endParaRPr lang="en-US" dirty="0"/>
          </a:p>
        </p:txBody>
      </p:sp>
      <p:sp>
        <p:nvSpPr>
          <p:cNvPr id="4" name="Content Placeholder 3"/>
          <p:cNvSpPr>
            <a:spLocks noGrp="1"/>
          </p:cNvSpPr>
          <p:nvPr>
            <p:ph sz="half" idx="2"/>
          </p:nvPr>
        </p:nvSpPr>
        <p:spPr/>
        <p:txBody>
          <a:bodyPr/>
          <a:lstStyle/>
          <a:p>
            <a:r>
              <a:rPr lang="en-US" dirty="0" smtClean="0"/>
              <a:t>The preservation of slavery </a:t>
            </a:r>
          </a:p>
          <a:p>
            <a:r>
              <a:rPr lang="en-US" dirty="0" smtClean="0"/>
              <a:t>How to count slaves for representation</a:t>
            </a:r>
          </a:p>
          <a:p>
            <a:r>
              <a:rPr lang="en-US" dirty="0" smtClean="0"/>
              <a:t>Slave states vs. free states</a:t>
            </a:r>
            <a:endParaRPr lang="en-US" dirty="0"/>
          </a:p>
        </p:txBody>
      </p:sp>
      <p:sp>
        <p:nvSpPr>
          <p:cNvPr id="5" name="Text Placeholder 4"/>
          <p:cNvSpPr>
            <a:spLocks noGrp="1"/>
          </p:cNvSpPr>
          <p:nvPr>
            <p:ph type="body" sz="quarter" idx="3"/>
          </p:nvPr>
        </p:nvSpPr>
        <p:spPr/>
        <p:txBody>
          <a:bodyPr/>
          <a:lstStyle/>
          <a:p>
            <a:r>
              <a:rPr lang="en-US" dirty="0" smtClean="0"/>
              <a:t>The solution</a:t>
            </a:r>
            <a:endParaRPr lang="en-US" dirty="0"/>
          </a:p>
        </p:txBody>
      </p:sp>
      <p:sp>
        <p:nvSpPr>
          <p:cNvPr id="6" name="Content Placeholder 5"/>
          <p:cNvSpPr>
            <a:spLocks noGrp="1"/>
          </p:cNvSpPr>
          <p:nvPr>
            <p:ph sz="quarter" idx="4"/>
          </p:nvPr>
        </p:nvSpPr>
        <p:spPr>
          <a:xfrm>
            <a:off x="6180670" y="3243262"/>
            <a:ext cx="4718304" cy="2836904"/>
          </a:xfrm>
        </p:spPr>
        <p:txBody>
          <a:bodyPr>
            <a:normAutofit fontScale="92500" lnSpcReduction="20000"/>
          </a:bodyPr>
          <a:lstStyle/>
          <a:p>
            <a:r>
              <a:rPr lang="en-US" dirty="0" smtClean="0"/>
              <a:t>The word </a:t>
            </a:r>
            <a:r>
              <a:rPr lang="en-US" dirty="0" smtClean="0">
                <a:solidFill>
                  <a:srgbClr val="E412CB"/>
                </a:solidFill>
              </a:rPr>
              <a:t>slavery never appears</a:t>
            </a:r>
            <a:r>
              <a:rPr lang="en-US" dirty="0" smtClean="0"/>
              <a:t> in the Constitution. </a:t>
            </a:r>
          </a:p>
          <a:p>
            <a:r>
              <a:rPr lang="en-US" dirty="0" smtClean="0">
                <a:solidFill>
                  <a:srgbClr val="E412CB"/>
                </a:solidFill>
              </a:rPr>
              <a:t>Slaves would count as three-fifths of a person. </a:t>
            </a:r>
          </a:p>
          <a:p>
            <a:r>
              <a:rPr lang="en-US" dirty="0" smtClean="0"/>
              <a:t>Congress could not restrict the slave trade until at least 1808.</a:t>
            </a:r>
          </a:p>
          <a:p>
            <a:r>
              <a:rPr lang="en-US" dirty="0" smtClean="0"/>
              <a:t>Escaped slaves must be returned to their owners.</a:t>
            </a:r>
            <a:endParaRPr lang="en-US" dirty="0"/>
          </a:p>
        </p:txBody>
      </p:sp>
    </p:spTree>
    <p:extLst>
      <p:ext uri="{BB962C8B-B14F-4D97-AF65-F5344CB8AC3E}">
        <p14:creationId xmlns:p14="http://schemas.microsoft.com/office/powerpoint/2010/main" val="229527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republic, if you </a:t>
            </a:r>
            <a:r>
              <a:rPr lang="en-US" smtClean="0"/>
              <a:t>can keep it. </a:t>
            </a:r>
            <a:endParaRPr lang="en-US"/>
          </a:p>
        </p:txBody>
      </p:sp>
      <p:sp>
        <p:nvSpPr>
          <p:cNvPr id="3" name="Content Placeholder 2"/>
          <p:cNvSpPr>
            <a:spLocks noGrp="1"/>
          </p:cNvSpPr>
          <p:nvPr>
            <p:ph idx="1"/>
          </p:nvPr>
        </p:nvSpPr>
        <p:spPr/>
        <p:txBody>
          <a:bodyPr>
            <a:normAutofit/>
          </a:bodyPr>
          <a:lstStyle/>
          <a:p>
            <a:pPr marL="0" indent="0" algn="r">
              <a:buNone/>
            </a:pPr>
            <a:r>
              <a:rPr lang="en-US" sz="3200" dirty="0" smtClean="0"/>
              <a:t>- Benjamin Franklin </a:t>
            </a:r>
            <a:endParaRPr lang="en-US" sz="3200" dirty="0"/>
          </a:p>
        </p:txBody>
      </p:sp>
    </p:spTree>
    <p:extLst>
      <p:ext uri="{BB962C8B-B14F-4D97-AF65-F5344CB8AC3E}">
        <p14:creationId xmlns:p14="http://schemas.microsoft.com/office/powerpoint/2010/main" val="2720596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Preamble </a:t>
            </a:r>
            <a:endParaRPr lang="en-US" dirty="0"/>
          </a:p>
        </p:txBody>
      </p:sp>
      <p:sp>
        <p:nvSpPr>
          <p:cNvPr id="3" name="Content Placeholder 2"/>
          <p:cNvSpPr>
            <a:spLocks noGrp="1"/>
          </p:cNvSpPr>
          <p:nvPr>
            <p:ph idx="1"/>
          </p:nvPr>
        </p:nvSpPr>
        <p:spPr/>
        <p:txBody>
          <a:bodyPr>
            <a:normAutofit/>
          </a:bodyPr>
          <a:lstStyle/>
          <a:p>
            <a:r>
              <a:rPr lang="en-US" sz="3600" dirty="0" smtClean="0"/>
              <a:t>A preliminary or preparatory statement. </a:t>
            </a:r>
          </a:p>
          <a:p>
            <a:r>
              <a:rPr lang="en-US" sz="3600" dirty="0" smtClean="0">
                <a:solidFill>
                  <a:srgbClr val="E412CB"/>
                </a:solidFill>
              </a:rPr>
              <a:t>An introduction </a:t>
            </a:r>
            <a:endParaRPr lang="en-US" sz="3600" dirty="0">
              <a:solidFill>
                <a:srgbClr val="E412CB"/>
              </a:solidFill>
            </a:endParaRPr>
          </a:p>
        </p:txBody>
      </p:sp>
    </p:spTree>
    <p:extLst>
      <p:ext uri="{BB962C8B-B14F-4D97-AF65-F5344CB8AC3E}">
        <p14:creationId xmlns:p14="http://schemas.microsoft.com/office/powerpoint/2010/main" val="174525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5051</TotalTime>
  <Words>1280</Words>
  <Application>Microsoft Office PowerPoint</Application>
  <PresentationFormat>Widescreen</PresentationFormat>
  <Paragraphs>167</Paragraphs>
  <Slides>48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Edwardian Script ITC</vt:lpstr>
      <vt:lpstr>Garamond</vt:lpstr>
      <vt:lpstr>Organic</vt:lpstr>
      <vt:lpstr>The Constitution</vt:lpstr>
      <vt:lpstr>What is it?</vt:lpstr>
      <vt:lpstr>Background </vt:lpstr>
      <vt:lpstr>Constitutional Compromises</vt:lpstr>
      <vt:lpstr>A tale of two plans</vt:lpstr>
      <vt:lpstr>The Great (Connecticut) Compromise</vt:lpstr>
      <vt:lpstr>Three-Fifths Compromise</vt:lpstr>
      <vt:lpstr>A republic, if you can keep it. </vt:lpstr>
      <vt:lpstr>Preamble </vt:lpstr>
      <vt:lpstr>PowerPoint Presentation</vt:lpstr>
      <vt:lpstr>The Articles</vt:lpstr>
      <vt:lpstr>Three Branches of Government</vt:lpstr>
      <vt:lpstr>Article I</vt:lpstr>
      <vt:lpstr>The House of Representatives</vt:lpstr>
      <vt:lpstr>The Senate</vt:lpstr>
      <vt:lpstr>Article II</vt:lpstr>
      <vt:lpstr>The President</vt:lpstr>
      <vt:lpstr>Article III</vt:lpstr>
      <vt:lpstr>Article IV</vt:lpstr>
      <vt:lpstr>Article V</vt:lpstr>
      <vt:lpstr>Article VI</vt:lpstr>
      <vt:lpstr>Supremacy clause</vt:lpstr>
      <vt:lpstr>Article VII</vt:lpstr>
      <vt:lpstr>Amendments</vt:lpstr>
      <vt:lpstr>What is an amendment?</vt:lpstr>
      <vt:lpstr>A Blueprint for Government</vt:lpstr>
      <vt:lpstr>Popular sovereignty </vt:lpstr>
      <vt:lpstr>Limited government</vt:lpstr>
      <vt:lpstr>Separation of powers</vt:lpstr>
      <vt:lpstr>Checks and balances</vt:lpstr>
      <vt:lpstr>Federalism</vt:lpstr>
      <vt:lpstr>Rule of law</vt:lpstr>
      <vt:lpstr>Veto</vt:lpstr>
      <vt:lpstr>Judicial review</vt:lpstr>
      <vt:lpstr>Unconstitutional</vt:lpstr>
      <vt:lpstr>federalism</vt:lpstr>
      <vt:lpstr>Federalism</vt:lpstr>
      <vt:lpstr>Expressed powers</vt:lpstr>
      <vt:lpstr>Implied powers</vt:lpstr>
      <vt:lpstr>Inherent powers</vt:lpstr>
      <vt:lpstr>Reserved powers</vt:lpstr>
      <vt:lpstr>Concurrent power</vt:lpstr>
      <vt:lpstr>Dual Federalism</vt:lpstr>
      <vt:lpstr>Cooperative federalism </vt:lpstr>
      <vt:lpstr>Grants-in-aid</vt:lpstr>
      <vt:lpstr>Categorical grants</vt:lpstr>
      <vt:lpstr>Block grants</vt:lpstr>
      <vt:lpstr>Federal mandates</vt:lpstr>
    </vt:vector>
  </TitlesOfParts>
  <Company>Anchorage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Constitution</dc:title>
  <dc:creator>haviland_rebecca</dc:creator>
  <cp:lastModifiedBy>haviland_rebecca</cp:lastModifiedBy>
  <cp:revision>33</cp:revision>
  <cp:lastPrinted>2018-09-12T20:36:00Z</cp:lastPrinted>
  <dcterms:created xsi:type="dcterms:W3CDTF">2017-02-06T16:28:18Z</dcterms:created>
  <dcterms:modified xsi:type="dcterms:W3CDTF">2019-02-21T20:20:54Z</dcterms:modified>
</cp:coreProperties>
</file>