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9" r:id="rId1"/>
  </p:sldMasterIdLst>
  <p:sldIdLst>
    <p:sldId id="256" r:id="rId2"/>
    <p:sldId id="271" r:id="rId3"/>
    <p:sldId id="259" r:id="rId4"/>
    <p:sldId id="260" r:id="rId5"/>
    <p:sldId id="263" r:id="rId6"/>
    <p:sldId id="265" r:id="rId7"/>
    <p:sldId id="285" r:id="rId8"/>
    <p:sldId id="291" r:id="rId9"/>
    <p:sldId id="266" r:id="rId10"/>
    <p:sldId id="274" r:id="rId11"/>
    <p:sldId id="292" r:id="rId12"/>
    <p:sldId id="293" r:id="rId13"/>
    <p:sldId id="272" r:id="rId14"/>
    <p:sldId id="267" r:id="rId15"/>
    <p:sldId id="290" r:id="rId16"/>
    <p:sldId id="276" r:id="rId17"/>
    <p:sldId id="275" r:id="rId18"/>
    <p:sldId id="268" r:id="rId19"/>
    <p:sldId id="280" r:id="rId20"/>
    <p:sldId id="281" r:id="rId21"/>
    <p:sldId id="282" r:id="rId22"/>
    <p:sldId id="269" r:id="rId23"/>
    <p:sldId id="283" r:id="rId24"/>
    <p:sldId id="286" r:id="rId25"/>
    <p:sldId id="287" r:id="rId26"/>
    <p:sldId id="288" r:id="rId27"/>
    <p:sldId id="289"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3366"/>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2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a:defRPr/>
            </a:pPr>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pPr>
              <a:defRPr/>
            </a:pPr>
            <a:fld id="{142506F5-35DE-4844-BFF7-A6F2C4E9350D}" type="slidenum">
              <a:rPr lang="en-US" smtClean="0"/>
              <a:pPr>
                <a:defRPr/>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6157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6452C12-CBBE-46CD-8048-DB989B364BAF}" type="slidenum">
              <a:rPr lang="en-US" smtClean="0"/>
              <a:pPr>
                <a:defRPr/>
              </a:pPr>
              <a:t>‹#›</a:t>
            </a:fld>
            <a:endParaRPr lang="en-US"/>
          </a:p>
        </p:txBody>
      </p:sp>
    </p:spTree>
    <p:extLst>
      <p:ext uri="{BB962C8B-B14F-4D97-AF65-F5344CB8AC3E}">
        <p14:creationId xmlns:p14="http://schemas.microsoft.com/office/powerpoint/2010/main" val="112359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9B3A16E-5FC3-4D36-B732-239981BE6064}" type="slidenum">
              <a:rPr lang="en-US" smtClean="0"/>
              <a:pPr>
                <a:defRPr/>
              </a:pPr>
              <a:t>‹#›</a:t>
            </a:fld>
            <a:endParaRPr lang="en-US"/>
          </a:p>
        </p:txBody>
      </p:sp>
    </p:spTree>
    <p:extLst>
      <p:ext uri="{BB962C8B-B14F-4D97-AF65-F5344CB8AC3E}">
        <p14:creationId xmlns:p14="http://schemas.microsoft.com/office/powerpoint/2010/main" val="2756243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4D93EB-F515-4447-8F64-736C59E248F1}" type="slidenum">
              <a:rPr lang="en-US"/>
              <a:pPr>
                <a:defRPr/>
              </a:pPr>
              <a:t>‹#›</a:t>
            </a:fld>
            <a:endParaRPr lang="en-US"/>
          </a:p>
        </p:txBody>
      </p:sp>
    </p:spTree>
    <p:extLst>
      <p:ext uri="{BB962C8B-B14F-4D97-AF65-F5344CB8AC3E}">
        <p14:creationId xmlns:p14="http://schemas.microsoft.com/office/powerpoint/2010/main" val="772706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589248-5B1C-4E17-8DC4-DE09EB9D0202}" type="slidenum">
              <a:rPr lang="en-US"/>
              <a:pPr>
                <a:defRPr/>
              </a:pPr>
              <a:t>‹#›</a:t>
            </a:fld>
            <a:endParaRPr lang="en-US"/>
          </a:p>
        </p:txBody>
      </p:sp>
    </p:spTree>
    <p:extLst>
      <p:ext uri="{BB962C8B-B14F-4D97-AF65-F5344CB8AC3E}">
        <p14:creationId xmlns:p14="http://schemas.microsoft.com/office/powerpoint/2010/main" val="2346446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E7D731-81D4-4EBE-8655-4169269363BE}" type="slidenum">
              <a:rPr lang="en-US"/>
              <a:pPr>
                <a:defRPr/>
              </a:pPr>
              <a:t>‹#›</a:t>
            </a:fld>
            <a:endParaRPr lang="en-US"/>
          </a:p>
        </p:txBody>
      </p:sp>
    </p:spTree>
    <p:extLst>
      <p:ext uri="{BB962C8B-B14F-4D97-AF65-F5344CB8AC3E}">
        <p14:creationId xmlns:p14="http://schemas.microsoft.com/office/powerpoint/2010/main" val="3291256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8844C8-6520-419C-B186-CB6CCC41580D}" type="slidenum">
              <a:rPr lang="en-US"/>
              <a:pPr>
                <a:defRPr/>
              </a:pPr>
              <a:t>‹#›</a:t>
            </a:fld>
            <a:endParaRPr lang="en-US"/>
          </a:p>
        </p:txBody>
      </p:sp>
    </p:spTree>
    <p:extLst>
      <p:ext uri="{BB962C8B-B14F-4D97-AF65-F5344CB8AC3E}">
        <p14:creationId xmlns:p14="http://schemas.microsoft.com/office/powerpoint/2010/main" val="373134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E1E6DF-BFF3-43B5-BBE8-CE5D0ECB020E}" type="slidenum">
              <a:rPr lang="en-US" smtClean="0"/>
              <a:pPr>
                <a:defRPr/>
              </a:pPr>
              <a:t>‹#›</a:t>
            </a:fld>
            <a:endParaRPr lang="en-US"/>
          </a:p>
        </p:txBody>
      </p:sp>
    </p:spTree>
    <p:extLst>
      <p:ext uri="{BB962C8B-B14F-4D97-AF65-F5344CB8AC3E}">
        <p14:creationId xmlns:p14="http://schemas.microsoft.com/office/powerpoint/2010/main" val="14838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a:defRPr/>
            </a:pPr>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a:defRPr/>
            </a:pPr>
            <a:fld id="{F86823C4-B0BA-421B-A8CD-43FC4E260B7C}" type="slidenum">
              <a:rPr lang="en-US" smtClean="0"/>
              <a:pPr>
                <a:defRPr/>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235328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2BC5568-43DB-4CB0-98EE-B71F2FB91E12}" type="slidenum">
              <a:rPr lang="en-US" smtClean="0"/>
              <a:pPr>
                <a:defRPr/>
              </a:pPr>
              <a:t>‹#›</a:t>
            </a:fld>
            <a:endParaRPr lang="en-US"/>
          </a:p>
        </p:txBody>
      </p:sp>
    </p:spTree>
    <p:extLst>
      <p:ext uri="{BB962C8B-B14F-4D97-AF65-F5344CB8AC3E}">
        <p14:creationId xmlns:p14="http://schemas.microsoft.com/office/powerpoint/2010/main" val="24941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99ECD04-516F-450B-BC48-37B53472381F}" type="slidenum">
              <a:rPr lang="en-US" smtClean="0"/>
              <a:pPr>
                <a:defRPr/>
              </a:pPr>
              <a:t>‹#›</a:t>
            </a:fld>
            <a:endParaRPr lang="en-US"/>
          </a:p>
        </p:txBody>
      </p:sp>
    </p:spTree>
    <p:extLst>
      <p:ext uri="{BB962C8B-B14F-4D97-AF65-F5344CB8AC3E}">
        <p14:creationId xmlns:p14="http://schemas.microsoft.com/office/powerpoint/2010/main" val="32265838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2A60EF7-A4AC-4D97-8470-8CDB5287ABB0}" type="slidenum">
              <a:rPr lang="en-US" smtClean="0"/>
              <a:pPr>
                <a:defRPr/>
              </a:pPr>
              <a:t>‹#›</a:t>
            </a:fld>
            <a:endParaRPr lang="en-US"/>
          </a:p>
        </p:txBody>
      </p:sp>
    </p:spTree>
    <p:extLst>
      <p:ext uri="{BB962C8B-B14F-4D97-AF65-F5344CB8AC3E}">
        <p14:creationId xmlns:p14="http://schemas.microsoft.com/office/powerpoint/2010/main" val="118502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89C07D8-A0D7-49D3-867A-1EB18FFB59EC}" type="slidenum">
              <a:rPr lang="en-US" smtClean="0"/>
              <a:pPr>
                <a:defRPr/>
              </a:pPr>
              <a:t>‹#›</a:t>
            </a:fld>
            <a:endParaRPr lang="en-US"/>
          </a:p>
        </p:txBody>
      </p:sp>
    </p:spTree>
    <p:extLst>
      <p:ext uri="{BB962C8B-B14F-4D97-AF65-F5344CB8AC3E}">
        <p14:creationId xmlns:p14="http://schemas.microsoft.com/office/powerpoint/2010/main" val="3248692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A8675D5B-5F2F-4858-9447-FFFA2FF04095}" type="slidenum">
              <a:rPr lang="en-US" smtClean="0"/>
              <a:pPr>
                <a:defRPr/>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12952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72BC5568-43DB-4CB0-98EE-B71F2FB91E12}" type="slidenum">
              <a:rPr lang="en-US" smtClean="0"/>
              <a:pPr>
                <a:defRPr/>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7248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a:defRPr/>
            </a:pPr>
            <a:fld id="{72BC5568-43DB-4CB0-98EE-B71F2FB91E12}" type="slidenum">
              <a:rPr lang="en-US" smtClean="0"/>
              <a:pPr>
                <a:defRPr/>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9390140"/>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 id="2147484111" r:id="rId12"/>
    <p:sldLayoutId id="2147484112" r:id="rId13"/>
    <p:sldLayoutId id="2147484113" r:id="rId14"/>
    <p:sldLayoutId id="2147484114" r:id="rId15"/>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p:txBody>
          <a:bodyPr/>
          <a:lstStyle/>
          <a:p>
            <a:pPr eaLnBrk="1" hangingPunct="1"/>
            <a:r>
              <a:rPr lang="en-US" smtClean="0">
                <a:solidFill>
                  <a:srgbClr val="003366"/>
                </a:solidFill>
              </a:rPr>
              <a:t>Russian-American History</a:t>
            </a:r>
          </a:p>
        </p:txBody>
      </p:sp>
      <p:sp>
        <p:nvSpPr>
          <p:cNvPr id="4099" name="Rectangle 3"/>
          <p:cNvSpPr>
            <a:spLocks noGrp="1" noChangeArrowheads="1"/>
          </p:cNvSpPr>
          <p:nvPr>
            <p:ph type="subTitle" idx="1"/>
          </p:nvPr>
        </p:nvSpPr>
        <p:spPr/>
        <p:txBody>
          <a:bodyPr/>
          <a:lstStyle/>
          <a:p>
            <a:pPr eaLnBrk="1" hangingPunct="1"/>
            <a:r>
              <a:rPr lang="en-US" smtClean="0"/>
              <a:t>1741 - 1867</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800" smtClean="0">
                <a:solidFill>
                  <a:srgbClr val="006666"/>
                </a:solidFill>
              </a:rPr>
              <a:t>Aleuts Resist Russians</a:t>
            </a:r>
          </a:p>
        </p:txBody>
      </p:sp>
      <p:sp>
        <p:nvSpPr>
          <p:cNvPr id="13315" name="Rectangle 4"/>
          <p:cNvSpPr>
            <a:spLocks noGrp="1" noChangeArrowheads="1"/>
          </p:cNvSpPr>
          <p:nvPr>
            <p:ph sz="half" idx="1"/>
          </p:nvPr>
        </p:nvSpPr>
        <p:spPr>
          <a:xfrm>
            <a:off x="457200" y="1600200"/>
            <a:ext cx="2514600" cy="4525963"/>
          </a:xfrm>
        </p:spPr>
        <p:txBody>
          <a:bodyPr/>
          <a:lstStyle/>
          <a:p>
            <a:pPr eaLnBrk="1" hangingPunct="1"/>
            <a:endParaRPr lang="en-US" sz="2800" smtClean="0"/>
          </a:p>
        </p:txBody>
      </p:sp>
      <p:sp>
        <p:nvSpPr>
          <p:cNvPr id="13316" name="Rectangle 3"/>
          <p:cNvSpPr>
            <a:spLocks noGrp="1" noChangeArrowheads="1"/>
          </p:cNvSpPr>
          <p:nvPr>
            <p:ph type="body" sz="half" idx="2"/>
          </p:nvPr>
        </p:nvSpPr>
        <p:spPr>
          <a:xfrm>
            <a:off x="3505200" y="1600200"/>
            <a:ext cx="5181600" cy="4525963"/>
          </a:xfrm>
        </p:spPr>
        <p:txBody>
          <a:bodyPr/>
          <a:lstStyle/>
          <a:p>
            <a:pPr eaLnBrk="1" hangingPunct="1"/>
            <a:r>
              <a:rPr lang="en-US" sz="2400" dirty="0" smtClean="0">
                <a:solidFill>
                  <a:srgbClr val="003366"/>
                </a:solidFill>
              </a:rPr>
              <a:t>The Aleuts fought back by killing the crews of and destroying four Russian ships in the winter of 1763-1764.</a:t>
            </a:r>
          </a:p>
          <a:p>
            <a:pPr eaLnBrk="1" hangingPunct="1"/>
            <a:r>
              <a:rPr lang="en-US" sz="2400" dirty="0" smtClean="0">
                <a:solidFill>
                  <a:srgbClr val="003366"/>
                </a:solidFill>
              </a:rPr>
              <a:t>The Aleuts were brave but the Russians had the advantage of firearms and lances.</a:t>
            </a:r>
          </a:p>
          <a:p>
            <a:pPr eaLnBrk="1" hangingPunct="1"/>
            <a:r>
              <a:rPr lang="en-US" sz="2400" dirty="0" smtClean="0">
                <a:solidFill>
                  <a:srgbClr val="003366"/>
                </a:solidFill>
              </a:rPr>
              <a:t>Aleut villages, due to their scattered locations, were easy for Russians to attack.</a:t>
            </a:r>
          </a:p>
        </p:txBody>
      </p:sp>
      <p:pic>
        <p:nvPicPr>
          <p:cNvPr id="13317" name="Picture 6" descr="aleut3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2743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1000"/>
                                        <p:tgtEl>
                                          <p:spTgt spid="13316">
                                            <p:txEl>
                                              <p:pRg st="0" end="0"/>
                                            </p:txEl>
                                          </p:spTgt>
                                        </p:tgtEl>
                                      </p:cBhvr>
                                    </p:animEffect>
                                    <p:anim calcmode="lin" valueType="num">
                                      <p:cBhvr>
                                        <p:cTn id="8" dur="10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316">
                                            <p:txEl>
                                              <p:pRg st="1" end="1"/>
                                            </p:txEl>
                                          </p:spTgt>
                                        </p:tgtEl>
                                        <p:attrNameLst>
                                          <p:attrName>style.visibility</p:attrName>
                                        </p:attrNameLst>
                                      </p:cBhvr>
                                      <p:to>
                                        <p:strVal val="visible"/>
                                      </p:to>
                                    </p:set>
                                    <p:animEffect transition="in" filter="fade">
                                      <p:cBhvr>
                                        <p:cTn id="14" dur="1000"/>
                                        <p:tgtEl>
                                          <p:spTgt spid="13316">
                                            <p:txEl>
                                              <p:pRg st="1" end="1"/>
                                            </p:txEl>
                                          </p:spTgt>
                                        </p:tgtEl>
                                      </p:cBhvr>
                                    </p:animEffect>
                                    <p:anim calcmode="lin" valueType="num">
                                      <p:cBhvr>
                                        <p:cTn id="15" dur="10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316">
                                            <p:txEl>
                                              <p:pRg st="2" end="2"/>
                                            </p:txEl>
                                          </p:spTgt>
                                        </p:tgtEl>
                                        <p:attrNameLst>
                                          <p:attrName>style.visibility</p:attrName>
                                        </p:attrNameLst>
                                      </p:cBhvr>
                                      <p:to>
                                        <p:strVal val="visible"/>
                                      </p:to>
                                    </p:set>
                                    <p:animEffect transition="in" filter="fade">
                                      <p:cBhvr>
                                        <p:cTn id="21" dur="1000"/>
                                        <p:tgtEl>
                                          <p:spTgt spid="13316">
                                            <p:txEl>
                                              <p:pRg st="2" end="2"/>
                                            </p:txEl>
                                          </p:spTgt>
                                        </p:tgtEl>
                                      </p:cBhvr>
                                    </p:animEffect>
                                    <p:anim calcmode="lin" valueType="num">
                                      <p:cBhvr>
                                        <p:cTn id="22" dur="10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sz="3200" smtClean="0"/>
              <a:t>Russians Trade Native Furs to the Chinese</a:t>
            </a:r>
          </a:p>
        </p:txBody>
      </p:sp>
      <p:sp>
        <p:nvSpPr>
          <p:cNvPr id="14339" name="Rectangle 3"/>
          <p:cNvSpPr>
            <a:spLocks noGrp="1" noChangeArrowheads="1"/>
          </p:cNvSpPr>
          <p:nvPr>
            <p:ph idx="1"/>
          </p:nvPr>
        </p:nvSpPr>
        <p:spPr>
          <a:xfrm>
            <a:off x="838200" y="2362200"/>
            <a:ext cx="8077200" cy="4267200"/>
          </a:xfrm>
        </p:spPr>
        <p:txBody>
          <a:bodyPr/>
          <a:lstStyle/>
          <a:p>
            <a:pPr eaLnBrk="1" hangingPunct="1">
              <a:lnSpc>
                <a:spcPct val="90000"/>
              </a:lnSpc>
            </a:pPr>
            <a:r>
              <a:rPr lang="en-US" dirty="0" smtClean="0"/>
              <a:t>First major interest was in sea otters</a:t>
            </a:r>
          </a:p>
          <a:p>
            <a:pPr eaLnBrk="1" hangingPunct="1">
              <a:lnSpc>
                <a:spcPct val="90000"/>
              </a:lnSpc>
            </a:pPr>
            <a:r>
              <a:rPr lang="en-US" dirty="0" smtClean="0"/>
              <a:t>Fur seal pelts also were very popular in China</a:t>
            </a:r>
          </a:p>
          <a:p>
            <a:pPr eaLnBrk="1" hangingPunct="1">
              <a:lnSpc>
                <a:spcPct val="90000"/>
              </a:lnSpc>
            </a:pPr>
            <a:r>
              <a:rPr lang="en-US" dirty="0" smtClean="0"/>
              <a:t>These pelts were highly prized by the Chinese</a:t>
            </a:r>
          </a:p>
          <a:p>
            <a:pPr eaLnBrk="1" hangingPunct="1">
              <a:lnSpc>
                <a:spcPct val="90000"/>
              </a:lnSpc>
            </a:pPr>
            <a:r>
              <a:rPr lang="en-US" dirty="0" smtClean="0"/>
              <a:t>Aleuts and Alutiiq Eskimos hunted the sea otters for the Russians and killed them at sea</a:t>
            </a:r>
          </a:p>
          <a:p>
            <a:pPr eaLnBrk="1" hangingPunct="1">
              <a:lnSpc>
                <a:spcPct val="90000"/>
              </a:lnSpc>
            </a:pPr>
            <a:r>
              <a:rPr lang="en-US" dirty="0" smtClean="0"/>
              <a:t>When the Russians learned that fur seals migrated to the Pribilof Islands, Aleuts were forced to live there so they could kill the seals at their breeding grounds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Effect transition="in" filter="fade">
                                      <p:cBhvr>
                                        <p:cTn id="35" dur="1000"/>
                                        <p:tgtEl>
                                          <p:spTgt spid="14339">
                                            <p:txEl>
                                              <p:pRg st="4" end="4"/>
                                            </p:txEl>
                                          </p:spTgt>
                                        </p:tgtEl>
                                      </p:cBhvr>
                                    </p:animEffect>
                                    <p:anim calcmode="lin" valueType="num">
                                      <p:cBhvr>
                                        <p:cTn id="36"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smtClean="0"/>
              <a:t>An Example of Russian Trade</a:t>
            </a:r>
          </a:p>
        </p:txBody>
      </p:sp>
      <p:sp>
        <p:nvSpPr>
          <p:cNvPr id="15363" name="Rectangle 3"/>
          <p:cNvSpPr>
            <a:spLocks noGrp="1" noChangeArrowheads="1"/>
          </p:cNvSpPr>
          <p:nvPr>
            <p:ph idx="1"/>
          </p:nvPr>
        </p:nvSpPr>
        <p:spPr/>
        <p:txBody>
          <a:bodyPr/>
          <a:lstStyle/>
          <a:p>
            <a:pPr eaLnBrk="1" hangingPunct="1"/>
            <a:r>
              <a:rPr lang="en-US" dirty="0" smtClean="0"/>
              <a:t>Russian trader gives an Aleut woman trade goods worth 7 rubles for a squirrel parka</a:t>
            </a:r>
          </a:p>
          <a:p>
            <a:pPr eaLnBrk="1" hangingPunct="1"/>
            <a:r>
              <a:rPr lang="en-US" dirty="0" smtClean="0"/>
              <a:t>The Russian trades that parka to an Aleut hunter for furs valued at 10-15 rubles</a:t>
            </a:r>
          </a:p>
          <a:p>
            <a:pPr eaLnBrk="1" hangingPunct="1"/>
            <a:r>
              <a:rPr lang="en-US" dirty="0" smtClean="0"/>
              <a:t>Then the Russians trade the furs to Chinese merchants for tea, silk, and spices worth 60-70 rubles when sold in Russia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solidFill>
                  <a:srgbClr val="006666"/>
                </a:solidFill>
              </a:rPr>
              <a:t>A Permanent Settlement</a:t>
            </a:r>
          </a:p>
        </p:txBody>
      </p:sp>
      <p:sp>
        <p:nvSpPr>
          <p:cNvPr id="16387" name="Rectangle 3"/>
          <p:cNvSpPr>
            <a:spLocks noGrp="1" noChangeArrowheads="1"/>
          </p:cNvSpPr>
          <p:nvPr>
            <p:ph type="body" sz="half" idx="1"/>
          </p:nvPr>
        </p:nvSpPr>
        <p:spPr/>
        <p:txBody>
          <a:bodyPr>
            <a:normAutofit lnSpcReduction="10000"/>
          </a:bodyPr>
          <a:lstStyle/>
          <a:p>
            <a:pPr eaLnBrk="1" hangingPunct="1">
              <a:lnSpc>
                <a:spcPct val="90000"/>
              </a:lnSpc>
              <a:buFontTx/>
              <a:buNone/>
            </a:pPr>
            <a:r>
              <a:rPr lang="en-US" sz="2400" dirty="0" smtClean="0"/>
              <a:t>	</a:t>
            </a:r>
            <a:r>
              <a:rPr lang="en-US" sz="2800" dirty="0" err="1" smtClean="0">
                <a:solidFill>
                  <a:srgbClr val="003366"/>
                </a:solidFill>
              </a:rPr>
              <a:t>Gregorii</a:t>
            </a:r>
            <a:r>
              <a:rPr lang="en-US" sz="2800" dirty="0" smtClean="0">
                <a:solidFill>
                  <a:srgbClr val="003366"/>
                </a:solidFill>
              </a:rPr>
              <a:t> </a:t>
            </a:r>
            <a:r>
              <a:rPr lang="en-US" sz="2800" dirty="0" err="1" smtClean="0">
                <a:solidFill>
                  <a:srgbClr val="003366"/>
                </a:solidFill>
              </a:rPr>
              <a:t>Shelikov</a:t>
            </a:r>
            <a:r>
              <a:rPr lang="en-US" sz="2800" dirty="0" smtClean="0">
                <a:solidFill>
                  <a:srgbClr val="003366"/>
                </a:solidFill>
              </a:rPr>
              <a:t> established the first permanent Russian trading post in Alaska.</a:t>
            </a:r>
          </a:p>
          <a:p>
            <a:pPr eaLnBrk="1" hangingPunct="1">
              <a:lnSpc>
                <a:spcPct val="90000"/>
              </a:lnSpc>
              <a:buClr>
                <a:srgbClr val="003366"/>
              </a:buClr>
            </a:pPr>
            <a:r>
              <a:rPr lang="en-US" sz="2400" dirty="0" smtClean="0">
                <a:solidFill>
                  <a:srgbClr val="003366"/>
                </a:solidFill>
              </a:rPr>
              <a:t>Traders could trade year round.</a:t>
            </a:r>
          </a:p>
          <a:p>
            <a:pPr eaLnBrk="1" hangingPunct="1">
              <a:lnSpc>
                <a:spcPct val="90000"/>
              </a:lnSpc>
              <a:buClr>
                <a:srgbClr val="003366"/>
              </a:buClr>
            </a:pPr>
            <a:r>
              <a:rPr lang="en-US" sz="2400" dirty="0" smtClean="0">
                <a:solidFill>
                  <a:srgbClr val="003366"/>
                </a:solidFill>
              </a:rPr>
              <a:t>Less traveling for the traders.</a:t>
            </a:r>
          </a:p>
          <a:p>
            <a:pPr eaLnBrk="1" hangingPunct="1">
              <a:lnSpc>
                <a:spcPct val="90000"/>
              </a:lnSpc>
              <a:buClr>
                <a:srgbClr val="003366"/>
              </a:buClr>
            </a:pPr>
            <a:r>
              <a:rPr lang="en-US" sz="2400" dirty="0" smtClean="0">
                <a:solidFill>
                  <a:srgbClr val="003366"/>
                </a:solidFill>
              </a:rPr>
              <a:t>Furs could be stockpiled so ships returning to Russia could carry a full cargo.</a:t>
            </a:r>
          </a:p>
        </p:txBody>
      </p:sp>
      <p:sp>
        <p:nvSpPr>
          <p:cNvPr id="16388" name="Rectangle 4"/>
          <p:cNvSpPr>
            <a:spLocks noGrp="1" noChangeArrowheads="1"/>
          </p:cNvSpPr>
          <p:nvPr>
            <p:ph sz="half" idx="2"/>
          </p:nvPr>
        </p:nvSpPr>
        <p:spPr/>
        <p:txBody>
          <a:bodyPr/>
          <a:lstStyle/>
          <a:p>
            <a:pPr eaLnBrk="1" hangingPunct="1">
              <a:lnSpc>
                <a:spcPct val="90000"/>
              </a:lnSpc>
            </a:pPr>
            <a:endParaRPr lang="en-US" sz="2000" smtClean="0"/>
          </a:p>
        </p:txBody>
      </p:sp>
      <p:pic>
        <p:nvPicPr>
          <p:cNvPr id="16389" name="Picture 8" descr="sheleko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600200"/>
            <a:ext cx="4572000"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1000"/>
                                        <p:tgtEl>
                                          <p:spTgt spid="16387">
                                            <p:txEl>
                                              <p:pRg st="1" end="1"/>
                                            </p:txEl>
                                          </p:spTgt>
                                        </p:tgtEl>
                                      </p:cBhvr>
                                    </p:animEffect>
                                    <p:anim calcmode="lin" valueType="num">
                                      <p:cBhvr>
                                        <p:cTn id="8"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387">
                                            <p:txEl>
                                              <p:pRg st="2" end="2"/>
                                            </p:txEl>
                                          </p:spTgt>
                                        </p:tgtEl>
                                        <p:attrNameLst>
                                          <p:attrName>style.visibility</p:attrName>
                                        </p:attrNameLst>
                                      </p:cBhvr>
                                      <p:to>
                                        <p:strVal val="visible"/>
                                      </p:to>
                                    </p:set>
                                    <p:animEffect transition="in" filter="fade">
                                      <p:cBhvr>
                                        <p:cTn id="14" dur="1000"/>
                                        <p:tgtEl>
                                          <p:spTgt spid="16387">
                                            <p:txEl>
                                              <p:pRg st="2" end="2"/>
                                            </p:txEl>
                                          </p:spTgt>
                                        </p:tgtEl>
                                      </p:cBhvr>
                                    </p:animEffect>
                                    <p:anim calcmode="lin" valueType="num">
                                      <p:cBhvr>
                                        <p:cTn id="15"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Effect transition="in" filter="fade">
                                      <p:cBhvr>
                                        <p:cTn id="21" dur="1000"/>
                                        <p:tgtEl>
                                          <p:spTgt spid="16387">
                                            <p:txEl>
                                              <p:pRg st="3" end="3"/>
                                            </p:txEl>
                                          </p:spTgt>
                                        </p:tgtEl>
                                      </p:cBhvr>
                                    </p:animEffect>
                                    <p:anim calcmode="lin" valueType="num">
                                      <p:cBhvr>
                                        <p:cTn id="22"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762000" y="762000"/>
            <a:ext cx="7924800" cy="868363"/>
          </a:xfrm>
        </p:spPr>
        <p:txBody>
          <a:bodyPr/>
          <a:lstStyle/>
          <a:p>
            <a:pPr eaLnBrk="1" hangingPunct="1"/>
            <a:r>
              <a:rPr lang="en-US" smtClean="0"/>
              <a:t>Three Saints Bay</a:t>
            </a:r>
          </a:p>
        </p:txBody>
      </p:sp>
      <p:sp>
        <p:nvSpPr>
          <p:cNvPr id="17411" name="Rectangle 3"/>
          <p:cNvSpPr>
            <a:spLocks noGrp="1" noChangeArrowheads="1"/>
          </p:cNvSpPr>
          <p:nvPr>
            <p:ph idx="1"/>
          </p:nvPr>
        </p:nvSpPr>
        <p:spPr>
          <a:xfrm>
            <a:off x="762000" y="2362200"/>
            <a:ext cx="7848600" cy="4114800"/>
          </a:xfrm>
        </p:spPr>
        <p:txBody>
          <a:bodyPr/>
          <a:lstStyle/>
          <a:p>
            <a:pPr eaLnBrk="1" hangingPunct="1"/>
            <a:r>
              <a:rPr lang="en-US" dirty="0" smtClean="0"/>
              <a:t>Three Saints Bay is significant because it was the first established settlement by Russians in what would become Alaska.</a:t>
            </a:r>
          </a:p>
          <a:p>
            <a:pPr eaLnBrk="1" hangingPunct="1"/>
            <a:r>
              <a:rPr lang="en-US" dirty="0" err="1" smtClean="0"/>
              <a:t>Gregorii</a:t>
            </a:r>
            <a:r>
              <a:rPr lang="en-US" dirty="0" smtClean="0"/>
              <a:t> </a:t>
            </a:r>
            <a:r>
              <a:rPr lang="en-US" dirty="0" err="1" smtClean="0"/>
              <a:t>Shelikov</a:t>
            </a:r>
            <a:r>
              <a:rPr lang="en-US" dirty="0" smtClean="0"/>
              <a:t> and his wife </a:t>
            </a:r>
            <a:r>
              <a:rPr lang="en-US" dirty="0" err="1" smtClean="0"/>
              <a:t>Natal’ia</a:t>
            </a:r>
            <a:r>
              <a:rPr lang="en-US" dirty="0" smtClean="0"/>
              <a:t> settled on Kodiak Island on what is now Three Saints Bay in 1784.</a:t>
            </a:r>
          </a:p>
          <a:p>
            <a:pPr eaLnBrk="1" hangingPunct="1"/>
            <a:r>
              <a:rPr lang="en-US" dirty="0" smtClean="0"/>
              <a:t>The Alutiiq Eskimos who lived on Kodiak Island fought the Russians, but to no avail.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fade">
                                      <p:cBhvr>
                                        <p:cTn id="21" dur="1000"/>
                                        <p:tgtEl>
                                          <p:spTgt spid="17411">
                                            <p:txEl>
                                              <p:pRg st="2" end="2"/>
                                            </p:txEl>
                                          </p:spTgt>
                                        </p:tgtEl>
                                      </p:cBhvr>
                                    </p:animEffect>
                                    <p:anim calcmode="lin" valueType="num">
                                      <p:cBhvr>
                                        <p:cTn id="2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smtClean="0"/>
              <a:t>Settlements Follow the Fur Trade</a:t>
            </a:r>
          </a:p>
        </p:txBody>
      </p:sp>
      <p:sp>
        <p:nvSpPr>
          <p:cNvPr id="18435" name="Rectangle 3"/>
          <p:cNvSpPr>
            <a:spLocks noGrp="1" noChangeArrowheads="1"/>
          </p:cNvSpPr>
          <p:nvPr>
            <p:ph idx="1"/>
          </p:nvPr>
        </p:nvSpPr>
        <p:spPr/>
        <p:txBody>
          <a:bodyPr/>
          <a:lstStyle/>
          <a:p>
            <a:pPr eaLnBrk="1" hangingPunct="1"/>
            <a:r>
              <a:rPr lang="en-US" smtClean="0"/>
              <a:t>From this settlement, the Shelikovs sent fur-hunters into other parts of Southcentral and Southeast Alaska.</a:t>
            </a:r>
          </a:p>
          <a:p>
            <a:pPr eaLnBrk="1" hangingPunct="1"/>
            <a:r>
              <a:rPr lang="en-US" smtClean="0"/>
              <a:t>Later, settlements tended to be built along the paths of the Native trade networks or in strategic places.</a:t>
            </a:r>
          </a:p>
          <a:p>
            <a:pPr eaLnBrk="1" hangingPunct="1"/>
            <a:r>
              <a:rPr lang="en-US" smtClean="0"/>
              <a:t>Settlements also were established in California and Hawaii.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unit3chart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sz="3200" smtClean="0"/>
              <a:t>Alaska Natives and the Shelikovs</a:t>
            </a:r>
          </a:p>
        </p:txBody>
      </p:sp>
      <p:sp>
        <p:nvSpPr>
          <p:cNvPr id="20483" name="Rectangle 3"/>
          <p:cNvSpPr>
            <a:spLocks noGrp="1" noChangeArrowheads="1"/>
          </p:cNvSpPr>
          <p:nvPr>
            <p:ph idx="1"/>
          </p:nvPr>
        </p:nvSpPr>
        <p:spPr>
          <a:xfrm>
            <a:off x="762000" y="2362200"/>
            <a:ext cx="8229600" cy="4495800"/>
          </a:xfrm>
        </p:spPr>
        <p:txBody>
          <a:bodyPr/>
          <a:lstStyle/>
          <a:p>
            <a:pPr eaLnBrk="1" hangingPunct="1"/>
            <a:r>
              <a:rPr lang="en-US" dirty="0" smtClean="0"/>
              <a:t>The Natives were organized into groups to do different kinds of work for the company.</a:t>
            </a:r>
          </a:p>
          <a:p>
            <a:pPr lvl="1" eaLnBrk="1" hangingPunct="1"/>
            <a:r>
              <a:rPr lang="en-US" dirty="0" smtClean="0"/>
              <a:t>Sea otter hunters:  men</a:t>
            </a:r>
          </a:p>
          <a:p>
            <a:pPr lvl="1" eaLnBrk="1" hangingPunct="1"/>
            <a:r>
              <a:rPr lang="en-US" dirty="0" smtClean="0"/>
              <a:t>Bird hunting and bird egg collecting:  old men and children</a:t>
            </a:r>
          </a:p>
          <a:p>
            <a:pPr lvl="1" eaLnBrk="1" hangingPunct="1"/>
            <a:r>
              <a:rPr lang="en-US" dirty="0" smtClean="0"/>
              <a:t>Cleaning fish, sewing parkas, and picking berries:  women</a:t>
            </a:r>
          </a:p>
          <a:p>
            <a:pPr eaLnBrk="1" hangingPunct="1"/>
            <a:r>
              <a:rPr lang="en-US" dirty="0" smtClean="0"/>
              <a:t>Natives were provided a school so they could learn arithmetic and the Russian language to be better workers.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barn(inVertical)">
                                      <p:cBhvr>
                                        <p:cTn id="14" dur="500"/>
                                        <p:tgtEl>
                                          <p:spTgt spid="2048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Effect transition="in" filter="barn(inVertical)">
                                      <p:cBhvr>
                                        <p:cTn id="19" dur="500"/>
                                        <p:tgtEl>
                                          <p:spTgt spid="2048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0483">
                                            <p:txEl>
                                              <p:pRg st="3" end="3"/>
                                            </p:txEl>
                                          </p:spTgt>
                                        </p:tgtEl>
                                        <p:attrNameLst>
                                          <p:attrName>style.visibility</p:attrName>
                                        </p:attrNameLst>
                                      </p:cBhvr>
                                      <p:to>
                                        <p:strVal val="visible"/>
                                      </p:to>
                                    </p:set>
                                    <p:animEffect transition="in" filter="barn(inVertical)">
                                      <p:cBhvr>
                                        <p:cTn id="24" dur="500"/>
                                        <p:tgtEl>
                                          <p:spTgt spid="2048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0483">
                                            <p:txEl>
                                              <p:pRg st="4" end="4"/>
                                            </p:txEl>
                                          </p:spTgt>
                                        </p:tgtEl>
                                        <p:attrNameLst>
                                          <p:attrName>style.visibility</p:attrName>
                                        </p:attrNameLst>
                                      </p:cBhvr>
                                      <p:to>
                                        <p:strVal val="visible"/>
                                      </p:to>
                                    </p:set>
                                    <p:animEffect transition="in" filter="fade">
                                      <p:cBhvr>
                                        <p:cTn id="29" dur="1000"/>
                                        <p:tgtEl>
                                          <p:spTgt spid="20483">
                                            <p:txEl>
                                              <p:pRg st="4" end="4"/>
                                            </p:txEl>
                                          </p:spTgt>
                                        </p:tgtEl>
                                      </p:cBhvr>
                                    </p:animEffect>
                                    <p:anim calcmode="lin" valueType="num">
                                      <p:cBhvr>
                                        <p:cTn id="30"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smtClean="0"/>
              <a:t>The Russian-American Company</a:t>
            </a:r>
          </a:p>
        </p:txBody>
      </p:sp>
      <p:sp>
        <p:nvSpPr>
          <p:cNvPr id="21507" name="Rectangle 3"/>
          <p:cNvSpPr>
            <a:spLocks noGrp="1" noChangeArrowheads="1"/>
          </p:cNvSpPr>
          <p:nvPr>
            <p:ph idx="1"/>
          </p:nvPr>
        </p:nvSpPr>
        <p:spPr/>
        <p:txBody>
          <a:bodyPr/>
          <a:lstStyle/>
          <a:p>
            <a:pPr eaLnBrk="1" hangingPunct="1"/>
            <a:r>
              <a:rPr lang="en-US" dirty="0" smtClean="0"/>
              <a:t>In 1799, Tsar Paul I granted the Russian-American Company all rights to the fur trade and other resources of Alaska.</a:t>
            </a:r>
          </a:p>
          <a:p>
            <a:pPr eaLnBrk="1" hangingPunct="1"/>
            <a:r>
              <a:rPr lang="en-US" dirty="0" smtClean="0"/>
              <a:t>Although it was a business, this company also was part of the Russian government.</a:t>
            </a:r>
          </a:p>
          <a:p>
            <a:pPr eaLnBrk="1" hangingPunct="1"/>
            <a:r>
              <a:rPr lang="en-US" dirty="0" smtClean="0"/>
              <a:t>Its charter made it an independent government department that answered only to the tsar or tsarina.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1000"/>
                                        <p:tgtEl>
                                          <p:spTgt spid="21507">
                                            <p:txEl>
                                              <p:pRg st="1" end="1"/>
                                            </p:txEl>
                                          </p:spTgt>
                                        </p:tgtEl>
                                      </p:cBhvr>
                                    </p:animEffect>
                                    <p:anim calcmode="lin" valueType="num">
                                      <p:cBhvr>
                                        <p:cTn id="1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1507">
                                            <p:txEl>
                                              <p:pRg st="2" end="2"/>
                                            </p:txEl>
                                          </p:spTgt>
                                        </p:tgtEl>
                                        <p:attrNameLst>
                                          <p:attrName>style.visibility</p:attrName>
                                        </p:attrNameLst>
                                      </p:cBhvr>
                                      <p:to>
                                        <p:strVal val="visible"/>
                                      </p:to>
                                    </p:set>
                                    <p:animEffect transition="in" filter="fade">
                                      <p:cBhvr>
                                        <p:cTn id="21" dur="1000"/>
                                        <p:tgtEl>
                                          <p:spTgt spid="21507">
                                            <p:txEl>
                                              <p:pRg st="2" end="2"/>
                                            </p:txEl>
                                          </p:spTgt>
                                        </p:tgtEl>
                                      </p:cBhvr>
                                    </p:animEffect>
                                    <p:anim calcmode="lin" valueType="num">
                                      <p:cBhvr>
                                        <p:cTn id="22"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ala"/>
          <p:cNvPicPr>
            <a:picLocks noChangeAspect="1" noChangeArrowheads="1"/>
          </p:cNvPicPr>
          <p:nvPr/>
        </p:nvPicPr>
        <p:blipFill>
          <a:blip r:embed="rId2">
            <a:extLst>
              <a:ext uri="{28A0092B-C50C-407E-A947-70E740481C1C}">
                <a14:useLocalDpi xmlns:a14="http://schemas.microsoft.com/office/drawing/2010/main" val="0"/>
              </a:ext>
            </a:extLst>
          </a:blip>
          <a:srcRect l="6688" t="14156" r="6221" b="21733"/>
          <a:stretch>
            <a:fillRect/>
          </a:stretch>
        </p:blipFill>
        <p:spPr bwMode="auto">
          <a:xfrm>
            <a:off x="1066800" y="1524000"/>
            <a:ext cx="6400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12"/>
          <p:cNvSpPr txBox="1">
            <a:spLocks noChangeArrowheads="1"/>
          </p:cNvSpPr>
          <p:nvPr/>
        </p:nvSpPr>
        <p:spPr bwMode="auto">
          <a:xfrm>
            <a:off x="381000" y="381000"/>
            <a:ext cx="8382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solidFill>
                  <a:srgbClr val="003366"/>
                </a:solidFill>
              </a:rPr>
              <a:t>The Russian-American Company charter awarded use of all hunting grounds and settlements from 55 degrees North to the Bering Strait, and the right to establish new settlements north and south between these two boundaries.</a:t>
            </a:r>
          </a:p>
        </p:txBody>
      </p:sp>
      <p:sp>
        <p:nvSpPr>
          <p:cNvPr id="22532" name="Line 16"/>
          <p:cNvSpPr>
            <a:spLocks noChangeShapeType="1"/>
          </p:cNvSpPr>
          <p:nvPr/>
        </p:nvSpPr>
        <p:spPr bwMode="auto">
          <a:xfrm flipH="1">
            <a:off x="1828800" y="5029200"/>
            <a:ext cx="54102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AutoShape 17"/>
          <p:cNvSpPr>
            <a:spLocks noChangeArrowheads="1"/>
          </p:cNvSpPr>
          <p:nvPr/>
        </p:nvSpPr>
        <p:spPr bwMode="auto">
          <a:xfrm>
            <a:off x="3581400" y="3124200"/>
            <a:ext cx="320675" cy="274638"/>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smtClean="0"/>
              <a:t>Russians Come to Alaska</a:t>
            </a:r>
          </a:p>
        </p:txBody>
      </p:sp>
      <p:sp>
        <p:nvSpPr>
          <p:cNvPr id="5123" name="Rectangle 3"/>
          <p:cNvSpPr>
            <a:spLocks noGrp="1" noChangeArrowheads="1"/>
          </p:cNvSpPr>
          <p:nvPr>
            <p:ph idx="1"/>
          </p:nvPr>
        </p:nvSpPr>
        <p:spPr/>
        <p:txBody>
          <a:bodyPr/>
          <a:lstStyle/>
          <a:p>
            <a:pPr eaLnBrk="1" hangingPunct="1"/>
            <a:r>
              <a:rPr lang="en-US" dirty="0" smtClean="0"/>
              <a:t>Vitus Bering</a:t>
            </a:r>
          </a:p>
          <a:p>
            <a:pPr eaLnBrk="1" hangingPunct="1"/>
            <a:r>
              <a:rPr lang="en-US" dirty="0" smtClean="0"/>
              <a:t>Vitus Bering and </a:t>
            </a:r>
            <a:r>
              <a:rPr lang="en-US" dirty="0" err="1" smtClean="0"/>
              <a:t>Alexeii</a:t>
            </a:r>
            <a:r>
              <a:rPr lang="en-US" dirty="0" smtClean="0"/>
              <a:t> </a:t>
            </a:r>
            <a:r>
              <a:rPr lang="en-US" dirty="0" err="1" smtClean="0"/>
              <a:t>Chirikov</a:t>
            </a:r>
            <a:endParaRPr lang="en-US" dirty="0" smtClean="0"/>
          </a:p>
          <a:p>
            <a:pPr eaLnBrk="1" hangingPunct="1"/>
            <a:r>
              <a:rPr lang="en-US" dirty="0" smtClean="0"/>
              <a:t>Russian Fur-traders</a:t>
            </a:r>
          </a:p>
          <a:p>
            <a:pPr eaLnBrk="1" hangingPunct="1"/>
            <a:r>
              <a:rPr lang="en-US" dirty="0" smtClean="0"/>
              <a:t>Settlements in Russian America</a:t>
            </a:r>
          </a:p>
          <a:p>
            <a:pPr lvl="1" eaLnBrk="1" hangingPunct="1"/>
            <a:r>
              <a:rPr lang="en-US" dirty="0" err="1" smtClean="0"/>
              <a:t>Gregorii</a:t>
            </a:r>
            <a:r>
              <a:rPr lang="en-US" dirty="0" smtClean="0"/>
              <a:t> </a:t>
            </a:r>
            <a:r>
              <a:rPr lang="en-US" dirty="0" err="1" smtClean="0"/>
              <a:t>Shelikov</a:t>
            </a:r>
            <a:endParaRPr lang="en-US" dirty="0" smtClean="0"/>
          </a:p>
          <a:p>
            <a:pPr eaLnBrk="1" hangingPunct="1"/>
            <a:r>
              <a:rPr lang="en-US" dirty="0" smtClean="0"/>
              <a:t>Russian-American Company</a:t>
            </a:r>
          </a:p>
          <a:p>
            <a:pPr lvl="1" eaLnBrk="1" hangingPunct="1"/>
            <a:r>
              <a:rPr lang="en-US" dirty="0" smtClean="0"/>
              <a:t>Alexander Baranov</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2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6"/>
          <p:cNvSpPr>
            <a:spLocks noGrp="1" noChangeArrowheads="1"/>
          </p:cNvSpPr>
          <p:nvPr>
            <p:ph type="title"/>
          </p:nvPr>
        </p:nvSpPr>
        <p:spPr/>
        <p:txBody>
          <a:bodyPr/>
          <a:lstStyle/>
          <a:p>
            <a:pPr eaLnBrk="1" hangingPunct="1"/>
            <a:r>
              <a:rPr lang="en-US" sz="3200" smtClean="0"/>
              <a:t>The Russian-American Company Charter</a:t>
            </a:r>
          </a:p>
        </p:txBody>
      </p:sp>
      <p:sp>
        <p:nvSpPr>
          <p:cNvPr id="23555" name="Rectangle 7"/>
          <p:cNvSpPr>
            <a:spLocks noGrp="1" noChangeArrowheads="1"/>
          </p:cNvSpPr>
          <p:nvPr>
            <p:ph idx="1"/>
          </p:nvPr>
        </p:nvSpPr>
        <p:spPr/>
        <p:txBody>
          <a:bodyPr/>
          <a:lstStyle/>
          <a:p>
            <a:pPr eaLnBrk="1" hangingPunct="1"/>
            <a:r>
              <a:rPr lang="en-US" dirty="0" smtClean="0"/>
              <a:t>The company could “use and profit by everything which has been or shall be discovered in those latitudes, on the surface and in the interior of the earth without competition from others.”</a:t>
            </a:r>
          </a:p>
          <a:p>
            <a:pPr eaLnBrk="1" hangingPunct="1"/>
            <a:r>
              <a:rPr lang="en-US" dirty="0" smtClean="0"/>
              <a:t>All Russians in Alaska united under the new company.</a:t>
            </a:r>
          </a:p>
          <a:p>
            <a:pPr eaLnBrk="1" hangingPunct="1"/>
            <a:r>
              <a:rPr lang="en-US" dirty="0" smtClean="0"/>
              <a:t>It was directed in Alaska by Chief Manager Alexander Baranov in Kodiak.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tgtEl>
                                          <p:spTgt spid="23555">
                                            <p:txEl>
                                              <p:pRg st="1" end="1"/>
                                            </p:txEl>
                                          </p:spTgt>
                                        </p:tgtEl>
                                      </p:cBhvr>
                                    </p:animEffect>
                                    <p:anim calcmode="lin" valueType="num">
                                      <p:cBhvr>
                                        <p:cTn id="15"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Effect transition="in" filter="fade">
                                      <p:cBhvr>
                                        <p:cTn id="21" dur="1000"/>
                                        <p:tgtEl>
                                          <p:spTgt spid="23555">
                                            <p:txEl>
                                              <p:pRg st="2" end="2"/>
                                            </p:txEl>
                                          </p:spTgt>
                                        </p:tgtEl>
                                      </p:cBhvr>
                                    </p:animEffect>
                                    <p:anim calcmode="lin" valueType="num">
                                      <p:cBhvr>
                                        <p:cTn id="22"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solidFill>
                  <a:srgbClr val="006666"/>
                </a:solidFill>
              </a:rPr>
              <a:t>Old Sitka is Established</a:t>
            </a:r>
          </a:p>
        </p:txBody>
      </p:sp>
      <p:sp>
        <p:nvSpPr>
          <p:cNvPr id="24579" name="Rectangle 3"/>
          <p:cNvSpPr>
            <a:spLocks noGrp="1" noChangeArrowheads="1"/>
          </p:cNvSpPr>
          <p:nvPr>
            <p:ph type="body" sz="half" idx="1"/>
          </p:nvPr>
        </p:nvSpPr>
        <p:spPr/>
        <p:txBody>
          <a:bodyPr>
            <a:normAutofit/>
          </a:bodyPr>
          <a:lstStyle/>
          <a:p>
            <a:pPr eaLnBrk="1" hangingPunct="1">
              <a:lnSpc>
                <a:spcPct val="90000"/>
              </a:lnSpc>
            </a:pPr>
            <a:r>
              <a:rPr lang="en-US" sz="3100" dirty="0" smtClean="0">
                <a:solidFill>
                  <a:srgbClr val="003366"/>
                </a:solidFill>
              </a:rPr>
              <a:t>Baranov moved his headquarters by establishing Old Sitka in 1802.</a:t>
            </a:r>
          </a:p>
          <a:p>
            <a:pPr eaLnBrk="1" hangingPunct="1">
              <a:lnSpc>
                <a:spcPct val="90000"/>
              </a:lnSpc>
            </a:pPr>
            <a:r>
              <a:rPr lang="en-US" sz="3100" dirty="0" smtClean="0">
                <a:solidFill>
                  <a:srgbClr val="003366"/>
                </a:solidFill>
              </a:rPr>
              <a:t>Later that year, Tlingit Indians massacred 20 Russians and up to 130 Aleut workers at Old Sitka.</a:t>
            </a:r>
          </a:p>
        </p:txBody>
      </p:sp>
      <p:pic>
        <p:nvPicPr>
          <p:cNvPr id="24580" name="Picture 6" descr="baranov"/>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495800" y="1752600"/>
            <a:ext cx="4343400" cy="4191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Effect transition="in" filter="fade">
                                      <p:cBhvr>
                                        <p:cTn id="14" dur="1000"/>
                                        <p:tgtEl>
                                          <p:spTgt spid="24579">
                                            <p:txEl>
                                              <p:pRg st="1" end="1"/>
                                            </p:txEl>
                                          </p:spTgt>
                                        </p:tgtEl>
                                      </p:cBhvr>
                                    </p:animEffect>
                                    <p:anim calcmode="lin" valueType="num">
                                      <p:cBhvr>
                                        <p:cTn id="15"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sz="4000" smtClean="0">
                <a:solidFill>
                  <a:srgbClr val="006666"/>
                </a:solidFill>
              </a:rPr>
              <a:t>The Russian-American Company </a:t>
            </a:r>
            <a:br>
              <a:rPr lang="en-US" sz="4000" smtClean="0">
                <a:solidFill>
                  <a:srgbClr val="006666"/>
                </a:solidFill>
              </a:rPr>
            </a:br>
            <a:r>
              <a:rPr lang="en-US" sz="4000" smtClean="0">
                <a:solidFill>
                  <a:srgbClr val="006666"/>
                </a:solidFill>
              </a:rPr>
              <a:t>in Sitka</a:t>
            </a:r>
          </a:p>
        </p:txBody>
      </p:sp>
      <p:sp>
        <p:nvSpPr>
          <p:cNvPr id="25603" name="Rectangle 4"/>
          <p:cNvSpPr>
            <a:spLocks noGrp="1" noChangeArrowheads="1"/>
          </p:cNvSpPr>
          <p:nvPr>
            <p:ph sz="half" idx="1"/>
          </p:nvPr>
        </p:nvSpPr>
        <p:spPr>
          <a:xfrm>
            <a:off x="0" y="1600200"/>
            <a:ext cx="4038600" cy="4525963"/>
          </a:xfrm>
        </p:spPr>
        <p:txBody>
          <a:bodyPr/>
          <a:lstStyle/>
          <a:p>
            <a:pPr eaLnBrk="1" hangingPunct="1"/>
            <a:endParaRPr lang="en-US" sz="2800" smtClean="0"/>
          </a:p>
        </p:txBody>
      </p:sp>
      <p:sp>
        <p:nvSpPr>
          <p:cNvPr id="25604" name="Rectangle 5"/>
          <p:cNvSpPr>
            <a:spLocks noGrp="1" noChangeArrowheads="1"/>
          </p:cNvSpPr>
          <p:nvPr>
            <p:ph type="body" sz="half" idx="2"/>
          </p:nvPr>
        </p:nvSpPr>
        <p:spPr>
          <a:xfrm>
            <a:off x="4191000" y="1600200"/>
            <a:ext cx="4953000" cy="4525963"/>
          </a:xfrm>
        </p:spPr>
        <p:txBody>
          <a:bodyPr>
            <a:normAutofit/>
          </a:bodyPr>
          <a:lstStyle/>
          <a:p>
            <a:pPr eaLnBrk="1" hangingPunct="1"/>
            <a:r>
              <a:rPr lang="en-US" sz="3100" dirty="0" smtClean="0">
                <a:solidFill>
                  <a:srgbClr val="003366"/>
                </a:solidFill>
              </a:rPr>
              <a:t>In 1804 Russians returned to Sitka and attacked the </a:t>
            </a:r>
            <a:r>
              <a:rPr lang="en-US" sz="3100" dirty="0" err="1" smtClean="0">
                <a:solidFill>
                  <a:srgbClr val="003366"/>
                </a:solidFill>
              </a:rPr>
              <a:t>Kiksadi</a:t>
            </a:r>
            <a:r>
              <a:rPr lang="en-US" sz="3100" dirty="0" smtClean="0">
                <a:solidFill>
                  <a:srgbClr val="003366"/>
                </a:solidFill>
              </a:rPr>
              <a:t> fort on the Indian River.</a:t>
            </a:r>
          </a:p>
          <a:p>
            <a:pPr eaLnBrk="1" hangingPunct="1"/>
            <a:r>
              <a:rPr lang="en-US" sz="3100" dirty="0" smtClean="0">
                <a:solidFill>
                  <a:srgbClr val="003366"/>
                </a:solidFill>
              </a:rPr>
              <a:t>The Natives were forced to flee.</a:t>
            </a:r>
          </a:p>
          <a:p>
            <a:pPr eaLnBrk="1" hangingPunct="1"/>
            <a:r>
              <a:rPr lang="en-US" sz="3100" dirty="0" smtClean="0">
                <a:solidFill>
                  <a:srgbClr val="003366"/>
                </a:solidFill>
              </a:rPr>
              <a:t>Baranov re-established the trading post at Sitka.</a:t>
            </a:r>
            <a:endParaRPr lang="en-US" sz="2800" dirty="0" smtClean="0">
              <a:solidFill>
                <a:srgbClr val="003366"/>
              </a:solidFill>
            </a:endParaRPr>
          </a:p>
        </p:txBody>
      </p:sp>
      <p:pic>
        <p:nvPicPr>
          <p:cNvPr id="25605" name="Picture 7" descr="250px-Old_Sit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3810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fade">
                                      <p:cBhvr>
                                        <p:cTn id="7" dur="1000"/>
                                        <p:tgtEl>
                                          <p:spTgt spid="25604">
                                            <p:txEl>
                                              <p:pRg st="0" end="0"/>
                                            </p:txEl>
                                          </p:spTgt>
                                        </p:tgtEl>
                                      </p:cBhvr>
                                    </p:animEffect>
                                    <p:anim calcmode="lin" valueType="num">
                                      <p:cBhvr>
                                        <p:cTn id="8" dur="1000" fill="hold"/>
                                        <p:tgtEl>
                                          <p:spTgt spid="2560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604">
                                            <p:txEl>
                                              <p:pRg st="1" end="1"/>
                                            </p:txEl>
                                          </p:spTgt>
                                        </p:tgtEl>
                                        <p:attrNameLst>
                                          <p:attrName>style.visibility</p:attrName>
                                        </p:attrNameLst>
                                      </p:cBhvr>
                                      <p:to>
                                        <p:strVal val="visible"/>
                                      </p:to>
                                    </p:set>
                                    <p:animEffect transition="in" filter="fade">
                                      <p:cBhvr>
                                        <p:cTn id="14" dur="1000"/>
                                        <p:tgtEl>
                                          <p:spTgt spid="25604">
                                            <p:txEl>
                                              <p:pRg st="1" end="1"/>
                                            </p:txEl>
                                          </p:spTgt>
                                        </p:tgtEl>
                                      </p:cBhvr>
                                    </p:animEffect>
                                    <p:anim calcmode="lin" valueType="num">
                                      <p:cBhvr>
                                        <p:cTn id="15" dur="1000" fill="hold"/>
                                        <p:tgtEl>
                                          <p:spTgt spid="2560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60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604">
                                            <p:txEl>
                                              <p:pRg st="2" end="2"/>
                                            </p:txEl>
                                          </p:spTgt>
                                        </p:tgtEl>
                                        <p:attrNameLst>
                                          <p:attrName>style.visibility</p:attrName>
                                        </p:attrNameLst>
                                      </p:cBhvr>
                                      <p:to>
                                        <p:strVal val="visible"/>
                                      </p:to>
                                    </p:set>
                                    <p:animEffect transition="in" filter="fade">
                                      <p:cBhvr>
                                        <p:cTn id="21" dur="1000"/>
                                        <p:tgtEl>
                                          <p:spTgt spid="25604">
                                            <p:txEl>
                                              <p:pRg st="2" end="2"/>
                                            </p:txEl>
                                          </p:spTgt>
                                        </p:tgtEl>
                                      </p:cBhvr>
                                    </p:animEffect>
                                    <p:anim calcmode="lin" valueType="num">
                                      <p:cBhvr>
                                        <p:cTn id="22" dur="1000" fill="hold"/>
                                        <p:tgtEl>
                                          <p:spTgt spid="2560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60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smtClean="0"/>
              <a:t>1847-1867</a:t>
            </a:r>
          </a:p>
        </p:txBody>
      </p:sp>
      <p:sp>
        <p:nvSpPr>
          <p:cNvPr id="26627" name="Rectangle 3"/>
          <p:cNvSpPr>
            <a:spLocks noGrp="1" noChangeArrowheads="1"/>
          </p:cNvSpPr>
          <p:nvPr>
            <p:ph idx="1"/>
          </p:nvPr>
        </p:nvSpPr>
        <p:spPr/>
        <p:txBody>
          <a:bodyPr/>
          <a:lstStyle/>
          <a:p>
            <a:pPr eaLnBrk="1" hangingPunct="1">
              <a:lnSpc>
                <a:spcPct val="90000"/>
              </a:lnSpc>
            </a:pPr>
            <a:r>
              <a:rPr lang="en-US" dirty="0" smtClean="0"/>
              <a:t>In the last two decades of Russian activity in Alaska, Alaska fur seal and sea otter catches declined.  </a:t>
            </a:r>
          </a:p>
          <a:p>
            <a:pPr eaLnBrk="1" hangingPunct="1">
              <a:lnSpc>
                <a:spcPct val="90000"/>
              </a:lnSpc>
            </a:pPr>
            <a:r>
              <a:rPr lang="en-US" dirty="0" smtClean="0"/>
              <a:t>While the catch of beaver and other land mammal furs increased, fur-trading profits declined.  </a:t>
            </a:r>
          </a:p>
          <a:p>
            <a:pPr eaLnBrk="1" hangingPunct="1">
              <a:lnSpc>
                <a:spcPct val="90000"/>
              </a:lnSpc>
            </a:pPr>
            <a:r>
              <a:rPr lang="en-US" dirty="0" smtClean="0"/>
              <a:t>During this time, the company tried to expand other economic activities to compensate for decreasing fur-trade profits.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anim calcmode="lin" valueType="num">
                                      <p:cBhvr>
                                        <p:cTn id="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Effect transition="in" filter="fade">
                                      <p:cBhvr>
                                        <p:cTn id="14" dur="1000"/>
                                        <p:tgtEl>
                                          <p:spTgt spid="26627">
                                            <p:txEl>
                                              <p:pRg st="1" end="1"/>
                                            </p:txEl>
                                          </p:spTgt>
                                        </p:tgtEl>
                                      </p:cBhvr>
                                    </p:animEffect>
                                    <p:anim calcmode="lin" valueType="num">
                                      <p:cBhvr>
                                        <p:cTn id="15"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66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Effect transition="in" filter="fade">
                                      <p:cBhvr>
                                        <p:cTn id="21" dur="1000"/>
                                        <p:tgtEl>
                                          <p:spTgt spid="26627">
                                            <p:txEl>
                                              <p:pRg st="2" end="2"/>
                                            </p:txEl>
                                          </p:spTgt>
                                        </p:tgtEl>
                                      </p:cBhvr>
                                    </p:animEffect>
                                    <p:anim calcmode="lin" valueType="num">
                                      <p:cBhvr>
                                        <p:cTn id="22" dur="1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66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sz="4000" smtClean="0">
                <a:solidFill>
                  <a:srgbClr val="006666"/>
                </a:solidFill>
              </a:rPr>
              <a:t>The United States Buys </a:t>
            </a:r>
            <a:br>
              <a:rPr lang="en-US" sz="4000" smtClean="0">
                <a:solidFill>
                  <a:srgbClr val="006666"/>
                </a:solidFill>
              </a:rPr>
            </a:br>
            <a:r>
              <a:rPr lang="en-US" sz="4000" smtClean="0">
                <a:solidFill>
                  <a:srgbClr val="006666"/>
                </a:solidFill>
              </a:rPr>
              <a:t>Russian-America</a:t>
            </a:r>
          </a:p>
        </p:txBody>
      </p:sp>
      <p:pic>
        <p:nvPicPr>
          <p:cNvPr id="27652" name="Picture 7" descr="alaska"/>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52400" y="1905000"/>
            <a:ext cx="4724400" cy="3505200"/>
          </a:xfrm>
        </p:spPr>
      </p:pic>
      <p:sp>
        <p:nvSpPr>
          <p:cNvPr id="27651" name="Rectangle 5"/>
          <p:cNvSpPr>
            <a:spLocks noGrp="1" noChangeArrowheads="1"/>
          </p:cNvSpPr>
          <p:nvPr>
            <p:ph type="body" sz="half" idx="2"/>
          </p:nvPr>
        </p:nvSpPr>
        <p:spPr/>
        <p:txBody>
          <a:bodyPr/>
          <a:lstStyle/>
          <a:p>
            <a:pPr eaLnBrk="1" hangingPunct="1">
              <a:buFontTx/>
              <a:buNone/>
            </a:pPr>
            <a:r>
              <a:rPr lang="en-US" sz="2800" dirty="0" smtClean="0">
                <a:solidFill>
                  <a:srgbClr val="003366"/>
                </a:solidFill>
              </a:rPr>
              <a:t>	</a:t>
            </a:r>
            <a:r>
              <a:rPr lang="en-US" dirty="0" smtClean="0">
                <a:solidFill>
                  <a:srgbClr val="003366"/>
                </a:solidFill>
              </a:rPr>
              <a:t>A treaty negotiated by U.S. Secretary of State William Seward buys Russia’s interest in what is now Alaska for $</a:t>
            </a:r>
            <a:r>
              <a:rPr lang="en-US" b="1" dirty="0" smtClean="0">
                <a:solidFill>
                  <a:srgbClr val="003366"/>
                </a:solidFill>
              </a:rPr>
              <a:t>7.2 million</a:t>
            </a:r>
            <a:r>
              <a:rPr lang="en-US" dirty="0" smtClean="0">
                <a:solidFill>
                  <a:srgbClr val="003366"/>
                </a:solidFill>
              </a:rPr>
              <a:t>, or about </a:t>
            </a:r>
            <a:r>
              <a:rPr lang="en-US" b="1" dirty="0" smtClean="0">
                <a:solidFill>
                  <a:srgbClr val="003366"/>
                </a:solidFill>
              </a:rPr>
              <a:t>2 cents an acre.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533400" y="304800"/>
            <a:ext cx="8229600" cy="1143000"/>
          </a:xfrm>
        </p:spPr>
        <p:txBody>
          <a:bodyPr/>
          <a:lstStyle/>
          <a:p>
            <a:pPr eaLnBrk="1" hangingPunct="1"/>
            <a:r>
              <a:rPr lang="en-US" sz="4800" smtClean="0">
                <a:solidFill>
                  <a:srgbClr val="006666"/>
                </a:solidFill>
              </a:rPr>
              <a:t>Seward’s Folly</a:t>
            </a:r>
          </a:p>
        </p:txBody>
      </p:sp>
      <p:sp>
        <p:nvSpPr>
          <p:cNvPr id="28675" name="Rectangle 5"/>
          <p:cNvSpPr>
            <a:spLocks noGrp="1" noChangeArrowheads="1"/>
          </p:cNvSpPr>
          <p:nvPr>
            <p:ph type="body" sz="half" idx="1"/>
          </p:nvPr>
        </p:nvSpPr>
        <p:spPr>
          <a:xfrm>
            <a:off x="457200" y="1600200"/>
            <a:ext cx="4267200" cy="4572000"/>
          </a:xfrm>
        </p:spPr>
        <p:txBody>
          <a:bodyPr/>
          <a:lstStyle/>
          <a:p>
            <a:pPr eaLnBrk="1" hangingPunct="1">
              <a:buFontTx/>
              <a:buNone/>
            </a:pPr>
            <a:r>
              <a:rPr lang="en-US" sz="2800" dirty="0" smtClean="0"/>
              <a:t>	</a:t>
            </a:r>
            <a:r>
              <a:rPr lang="en-US" sz="3600" dirty="0" smtClean="0">
                <a:solidFill>
                  <a:srgbClr val="003366"/>
                </a:solidFill>
              </a:rPr>
              <a:t>Since Alaska’s </a:t>
            </a:r>
            <a:r>
              <a:rPr lang="en-US" sz="3600" b="1" dirty="0" smtClean="0">
                <a:solidFill>
                  <a:srgbClr val="003366"/>
                </a:solidFill>
              </a:rPr>
              <a:t>value</a:t>
            </a:r>
            <a:r>
              <a:rPr lang="en-US" sz="3600" dirty="0" smtClean="0">
                <a:solidFill>
                  <a:srgbClr val="003366"/>
                </a:solidFill>
              </a:rPr>
              <a:t> was not recognized by the American masses they referred to the purchase as </a:t>
            </a:r>
            <a:r>
              <a:rPr lang="en-US" sz="3600" b="1" dirty="0" smtClean="0">
                <a:solidFill>
                  <a:srgbClr val="003366"/>
                </a:solidFill>
              </a:rPr>
              <a:t>“Seward’s folly.”</a:t>
            </a:r>
          </a:p>
        </p:txBody>
      </p:sp>
      <p:pic>
        <p:nvPicPr>
          <p:cNvPr id="28676" name="Picture 8" descr="william-h-seward"/>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tretch>
            <a:fillRect/>
          </a:stretch>
        </p:blipFill>
        <p:spPr>
          <a:xfrm>
            <a:off x="4663024" y="1600200"/>
            <a:ext cx="4008952" cy="4525963"/>
          </a:xfr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457200" y="0"/>
            <a:ext cx="8229600" cy="2057400"/>
          </a:xfrm>
        </p:spPr>
        <p:txBody>
          <a:bodyPr/>
          <a:lstStyle/>
          <a:p>
            <a:pPr eaLnBrk="1" hangingPunct="1"/>
            <a:r>
              <a:rPr lang="en-US" sz="4000" smtClean="0">
                <a:solidFill>
                  <a:srgbClr val="006666"/>
                </a:solidFill>
              </a:rPr>
              <a:t>Raising the American Flag </a:t>
            </a:r>
            <a:br>
              <a:rPr lang="en-US" sz="4000" smtClean="0">
                <a:solidFill>
                  <a:srgbClr val="006666"/>
                </a:solidFill>
              </a:rPr>
            </a:br>
            <a:r>
              <a:rPr lang="en-US" sz="4000" smtClean="0">
                <a:solidFill>
                  <a:srgbClr val="006666"/>
                </a:solidFill>
              </a:rPr>
              <a:t>October 18, 1867</a:t>
            </a:r>
            <a:br>
              <a:rPr lang="en-US" sz="4000" smtClean="0">
                <a:solidFill>
                  <a:srgbClr val="006666"/>
                </a:solidFill>
              </a:rPr>
            </a:br>
            <a:r>
              <a:rPr lang="en-US" sz="4000" smtClean="0">
                <a:solidFill>
                  <a:srgbClr val="006666"/>
                </a:solidFill>
              </a:rPr>
              <a:t>Sitka, Alaska</a:t>
            </a:r>
          </a:p>
        </p:txBody>
      </p:sp>
      <p:pic>
        <p:nvPicPr>
          <p:cNvPr id="29699" name="Picture 6" descr="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044526" y="2286000"/>
            <a:ext cx="5169247" cy="3581400"/>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4"/>
          <p:cNvSpPr>
            <a:spLocks noGrp="1" noChangeArrowheads="1"/>
          </p:cNvSpPr>
          <p:nvPr>
            <p:ph type="title"/>
          </p:nvPr>
        </p:nvSpPr>
        <p:spPr/>
        <p:txBody>
          <a:bodyPr/>
          <a:lstStyle/>
          <a:p>
            <a:pPr eaLnBrk="1" hangingPunct="1"/>
            <a:r>
              <a:rPr lang="en-US" smtClean="0"/>
              <a:t>Something to Think About…</a:t>
            </a:r>
          </a:p>
        </p:txBody>
      </p:sp>
      <p:sp>
        <p:nvSpPr>
          <p:cNvPr id="30723" name="Rectangle 3"/>
          <p:cNvSpPr>
            <a:spLocks noGrp="1" noChangeArrowheads="1"/>
          </p:cNvSpPr>
          <p:nvPr>
            <p:ph idx="1"/>
          </p:nvPr>
        </p:nvSpPr>
        <p:spPr>
          <a:xfrm>
            <a:off x="838200" y="2819400"/>
            <a:ext cx="7693025" cy="3267075"/>
          </a:xfrm>
        </p:spPr>
        <p:txBody>
          <a:bodyPr>
            <a:normAutofit/>
          </a:bodyPr>
          <a:lstStyle/>
          <a:p>
            <a:pPr eaLnBrk="1" hangingPunct="1">
              <a:lnSpc>
                <a:spcPct val="90000"/>
              </a:lnSpc>
              <a:buFont typeface="Wingdings" pitchFamily="2" charset="2"/>
              <a:buNone/>
            </a:pPr>
            <a:r>
              <a:rPr lang="en-US" smtClean="0"/>
              <a:t>	</a:t>
            </a:r>
            <a:r>
              <a:rPr lang="en-US" sz="4800" smtClean="0"/>
              <a:t>Did the Russians really have the right to sell, and the United States the right to purchase, Alaska?</a:t>
            </a:r>
          </a:p>
          <a:p>
            <a:pPr eaLnBrk="1" hangingPunct="1">
              <a:lnSpc>
                <a:spcPct val="90000"/>
              </a:lnSpc>
              <a:buFont typeface="Wingdings" pitchFamily="2" charset="2"/>
              <a:buNone/>
            </a:pPr>
            <a:endParaRPr lang="en-US" sz="4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solidFill>
                  <a:srgbClr val="006666"/>
                </a:solidFill>
              </a:rPr>
              <a:t>Vitus Bering</a:t>
            </a:r>
          </a:p>
        </p:txBody>
      </p:sp>
      <p:sp>
        <p:nvSpPr>
          <p:cNvPr id="6147" name="Rectangle 4"/>
          <p:cNvSpPr>
            <a:spLocks noGrp="1" noChangeArrowheads="1" noTextEdit="1"/>
          </p:cNvSpPr>
          <p:nvPr>
            <p:ph type="clipArt" sz="half" idx="1"/>
          </p:nvPr>
        </p:nvSpPr>
        <p:spPr>
          <a:xfrm>
            <a:off x="381000" y="1676400"/>
            <a:ext cx="3124200" cy="4525963"/>
          </a:xfrm>
        </p:spPr>
      </p:sp>
      <p:sp>
        <p:nvSpPr>
          <p:cNvPr id="6148" name="Rectangle 5"/>
          <p:cNvSpPr>
            <a:spLocks noGrp="1" noChangeArrowheads="1"/>
          </p:cNvSpPr>
          <p:nvPr>
            <p:ph type="body" sz="half" idx="2"/>
          </p:nvPr>
        </p:nvSpPr>
        <p:spPr>
          <a:xfrm>
            <a:off x="3733800" y="1371600"/>
            <a:ext cx="4953000" cy="5257800"/>
          </a:xfrm>
        </p:spPr>
        <p:txBody>
          <a:bodyPr>
            <a:normAutofit/>
          </a:bodyPr>
          <a:lstStyle/>
          <a:p>
            <a:pPr eaLnBrk="1" hangingPunct="1"/>
            <a:r>
              <a:rPr lang="en-US" sz="2800" dirty="0" smtClean="0">
                <a:solidFill>
                  <a:srgbClr val="003366"/>
                </a:solidFill>
              </a:rPr>
              <a:t>1</a:t>
            </a:r>
            <a:r>
              <a:rPr lang="en-US" sz="2800" baseline="30000" dirty="0" smtClean="0">
                <a:solidFill>
                  <a:srgbClr val="003366"/>
                </a:solidFill>
              </a:rPr>
              <a:t>st</a:t>
            </a:r>
            <a:r>
              <a:rPr lang="en-US" sz="2800" dirty="0" smtClean="0">
                <a:solidFill>
                  <a:srgbClr val="003366"/>
                </a:solidFill>
              </a:rPr>
              <a:t> Voyage:  1725-1730</a:t>
            </a:r>
          </a:p>
          <a:p>
            <a:pPr lvl="1" eaLnBrk="1" hangingPunct="1"/>
            <a:r>
              <a:rPr lang="en-US" sz="2400" dirty="0" smtClean="0">
                <a:solidFill>
                  <a:srgbClr val="003366"/>
                </a:solidFill>
              </a:rPr>
              <a:t>Sails through strait which now bears his name but does not reach the coast.</a:t>
            </a:r>
          </a:p>
          <a:p>
            <a:pPr eaLnBrk="1" hangingPunct="1"/>
            <a:r>
              <a:rPr lang="en-US" sz="2800" dirty="0" smtClean="0">
                <a:solidFill>
                  <a:srgbClr val="003366"/>
                </a:solidFill>
              </a:rPr>
              <a:t>2</a:t>
            </a:r>
            <a:r>
              <a:rPr lang="en-US" sz="2800" baseline="30000" dirty="0" smtClean="0">
                <a:solidFill>
                  <a:srgbClr val="003366"/>
                </a:solidFill>
              </a:rPr>
              <a:t>nd</a:t>
            </a:r>
            <a:r>
              <a:rPr lang="en-US" sz="2800" dirty="0" smtClean="0">
                <a:solidFill>
                  <a:srgbClr val="003366"/>
                </a:solidFill>
              </a:rPr>
              <a:t> Voyage:  1733-1741</a:t>
            </a:r>
          </a:p>
          <a:p>
            <a:pPr lvl="1" eaLnBrk="1" hangingPunct="1"/>
            <a:r>
              <a:rPr lang="en-US" sz="2400" i="1" dirty="0" smtClean="0">
                <a:solidFill>
                  <a:srgbClr val="003366"/>
                </a:solidFill>
              </a:rPr>
              <a:t>St. Peter</a:t>
            </a:r>
            <a:r>
              <a:rPr lang="en-US" sz="2400" dirty="0" smtClean="0">
                <a:solidFill>
                  <a:srgbClr val="003366"/>
                </a:solidFill>
              </a:rPr>
              <a:t> sailed by Bering</a:t>
            </a:r>
          </a:p>
          <a:p>
            <a:pPr lvl="1" eaLnBrk="1" hangingPunct="1"/>
            <a:r>
              <a:rPr lang="en-US" sz="2400" i="1" dirty="0" smtClean="0">
                <a:solidFill>
                  <a:srgbClr val="003366"/>
                </a:solidFill>
              </a:rPr>
              <a:t>St. Paul</a:t>
            </a:r>
            <a:r>
              <a:rPr lang="en-US" sz="2400" dirty="0" smtClean="0">
                <a:solidFill>
                  <a:srgbClr val="003366"/>
                </a:solidFill>
              </a:rPr>
              <a:t> sailed by </a:t>
            </a:r>
            <a:r>
              <a:rPr lang="en-US" sz="2400" dirty="0" err="1" smtClean="0">
                <a:solidFill>
                  <a:srgbClr val="003366"/>
                </a:solidFill>
              </a:rPr>
              <a:t>Alexeii</a:t>
            </a:r>
            <a:r>
              <a:rPr lang="en-US" sz="2400" dirty="0" smtClean="0">
                <a:solidFill>
                  <a:srgbClr val="003366"/>
                </a:solidFill>
              </a:rPr>
              <a:t> </a:t>
            </a:r>
            <a:r>
              <a:rPr lang="en-US" sz="2400" dirty="0" err="1" smtClean="0">
                <a:solidFill>
                  <a:srgbClr val="003366"/>
                </a:solidFill>
              </a:rPr>
              <a:t>Chirikov</a:t>
            </a:r>
            <a:endParaRPr lang="en-US" sz="2400" dirty="0" smtClean="0">
              <a:solidFill>
                <a:srgbClr val="003366"/>
              </a:solidFill>
            </a:endParaRPr>
          </a:p>
          <a:p>
            <a:pPr lvl="1" eaLnBrk="1" hangingPunct="1"/>
            <a:r>
              <a:rPr lang="en-US" sz="2400" dirty="0" smtClean="0">
                <a:solidFill>
                  <a:srgbClr val="003366"/>
                </a:solidFill>
              </a:rPr>
              <a:t>Both captains sight land</a:t>
            </a:r>
          </a:p>
          <a:p>
            <a:pPr lvl="1" eaLnBrk="1" hangingPunct="1"/>
            <a:r>
              <a:rPr lang="en-US" sz="2400" dirty="0" smtClean="0">
                <a:solidFill>
                  <a:srgbClr val="003366"/>
                </a:solidFill>
              </a:rPr>
              <a:t>Bering dies after a shipwreck on the island that now bears his name.</a:t>
            </a:r>
          </a:p>
        </p:txBody>
      </p:sp>
      <p:pic>
        <p:nvPicPr>
          <p:cNvPr id="6149" name="Picture 7" descr="alaska_vbe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28800"/>
            <a:ext cx="2970213"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fade">
                                      <p:cBhvr>
                                        <p:cTn id="7" dur="1000"/>
                                        <p:tgtEl>
                                          <p:spTgt spid="6148">
                                            <p:txEl>
                                              <p:pRg st="0" end="0"/>
                                            </p:txEl>
                                          </p:spTgt>
                                        </p:tgtEl>
                                      </p:cBhvr>
                                    </p:animEffect>
                                    <p:anim calcmode="lin" valueType="num">
                                      <p:cBhvr>
                                        <p:cTn id="8" dur="1000" fill="hold"/>
                                        <p:tgtEl>
                                          <p:spTgt spid="614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148">
                                            <p:txEl>
                                              <p:pRg st="1" end="1"/>
                                            </p:txEl>
                                          </p:spTgt>
                                        </p:tgtEl>
                                        <p:attrNameLst>
                                          <p:attrName>style.visibility</p:attrName>
                                        </p:attrNameLst>
                                      </p:cBhvr>
                                      <p:to>
                                        <p:strVal val="visible"/>
                                      </p:to>
                                    </p:set>
                                    <p:anim calcmode="lin" valueType="num">
                                      <p:cBhvr additive="base">
                                        <p:cTn id="14"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148">
                                            <p:txEl>
                                              <p:pRg st="2" end="2"/>
                                            </p:txEl>
                                          </p:spTgt>
                                        </p:tgtEl>
                                        <p:attrNameLst>
                                          <p:attrName>style.visibility</p:attrName>
                                        </p:attrNameLst>
                                      </p:cBhvr>
                                      <p:to>
                                        <p:strVal val="visible"/>
                                      </p:to>
                                    </p:set>
                                    <p:anim calcmode="lin" valueType="num">
                                      <p:cBhvr additive="base">
                                        <p:cTn id="20"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148">
                                            <p:txEl>
                                              <p:pRg st="3" end="3"/>
                                            </p:txEl>
                                          </p:spTgt>
                                        </p:tgtEl>
                                        <p:attrNameLst>
                                          <p:attrName>style.visibility</p:attrName>
                                        </p:attrNameLst>
                                      </p:cBhvr>
                                      <p:to>
                                        <p:strVal val="visible"/>
                                      </p:to>
                                    </p:set>
                                    <p:anim calcmode="lin" valueType="num">
                                      <p:cBhvr additive="base">
                                        <p:cTn id="26"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48">
                                            <p:txEl>
                                              <p:pRg st="4" end="4"/>
                                            </p:txEl>
                                          </p:spTgt>
                                        </p:tgtEl>
                                        <p:attrNameLst>
                                          <p:attrName>style.visibility</p:attrName>
                                        </p:attrNameLst>
                                      </p:cBhvr>
                                      <p:to>
                                        <p:strVal val="visible"/>
                                      </p:to>
                                    </p:set>
                                    <p:animEffect transition="in" filter="fade">
                                      <p:cBhvr>
                                        <p:cTn id="32" dur="500"/>
                                        <p:tgtEl>
                                          <p:spTgt spid="614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48">
                                            <p:txEl>
                                              <p:pRg st="5" end="5"/>
                                            </p:txEl>
                                          </p:spTgt>
                                        </p:tgtEl>
                                        <p:attrNameLst>
                                          <p:attrName>style.visibility</p:attrName>
                                        </p:attrNameLst>
                                      </p:cBhvr>
                                      <p:to>
                                        <p:strVal val="visible"/>
                                      </p:to>
                                    </p:set>
                                    <p:animEffect transition="in" filter="fade">
                                      <p:cBhvr>
                                        <p:cTn id="37" dur="500"/>
                                        <p:tgtEl>
                                          <p:spTgt spid="614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148">
                                            <p:txEl>
                                              <p:pRg st="6" end="6"/>
                                            </p:txEl>
                                          </p:spTgt>
                                        </p:tgtEl>
                                        <p:attrNameLst>
                                          <p:attrName>style.visibility</p:attrName>
                                        </p:attrNameLst>
                                      </p:cBhvr>
                                      <p:to>
                                        <p:strVal val="visible"/>
                                      </p:to>
                                    </p:set>
                                    <p:anim calcmode="lin" valueType="num">
                                      <p:cBhvr additive="base">
                                        <p:cTn id="42" dur="500" fill="hold"/>
                                        <p:tgtEl>
                                          <p:spTgt spid="6148">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14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7" descr="at-beringmap1"/>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28600" y="0"/>
            <a:ext cx="8915400" cy="6734175"/>
          </a:xfrm>
        </p:spPr>
      </p:pic>
      <p:sp>
        <p:nvSpPr>
          <p:cNvPr id="7171" name="AutoShape 8"/>
          <p:cNvSpPr>
            <a:spLocks noChangeArrowheads="1"/>
          </p:cNvSpPr>
          <p:nvPr/>
        </p:nvSpPr>
        <p:spPr bwMode="auto">
          <a:xfrm>
            <a:off x="533400" y="685800"/>
            <a:ext cx="1981200" cy="485775"/>
          </a:xfrm>
          <a:prstGeom prst="rightArrow">
            <a:avLst>
              <a:gd name="adj1" fmla="val 50000"/>
              <a:gd name="adj2" fmla="val 101961"/>
            </a:avLst>
          </a:prstGeom>
          <a:solidFill>
            <a:schemeClr val="accent1"/>
          </a:solidFill>
          <a:ln w="9525">
            <a:solidFill>
              <a:schemeClr val="tx1"/>
            </a:solidFill>
            <a:miter lim="800000"/>
            <a:headEnd/>
            <a:tailEnd/>
          </a:ln>
        </p:spPr>
        <p:txBody>
          <a:bodyPr wrap="none" anchor="ctr"/>
          <a:lstStyle/>
          <a:p>
            <a:endParaRPr lang="en-US"/>
          </a:p>
        </p:txBody>
      </p:sp>
      <p:cxnSp>
        <p:nvCxnSpPr>
          <p:cNvPr id="7172" name="AutoShape 9"/>
          <p:cNvCxnSpPr>
            <a:cxnSpLocks noChangeShapeType="1"/>
          </p:cNvCxnSpPr>
          <p:nvPr/>
        </p:nvCxnSpPr>
        <p:spPr bwMode="auto">
          <a:xfrm>
            <a:off x="228600" y="3367088"/>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73" name="AutoShape 10"/>
          <p:cNvCxnSpPr>
            <a:cxnSpLocks noChangeShapeType="1"/>
          </p:cNvCxnSpPr>
          <p:nvPr/>
        </p:nvCxnSpPr>
        <p:spPr bwMode="auto">
          <a:xfrm>
            <a:off x="228600" y="3367088"/>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7179" name="AutoShape 11"/>
          <p:cNvSpPr>
            <a:spLocks noChangeArrowheads="1"/>
          </p:cNvSpPr>
          <p:nvPr/>
        </p:nvSpPr>
        <p:spPr bwMode="auto">
          <a:xfrm>
            <a:off x="1219200" y="3429000"/>
            <a:ext cx="228600" cy="182563"/>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sp>
        <p:nvSpPr>
          <p:cNvPr id="7180" name="AutoShape 12"/>
          <p:cNvSpPr>
            <a:spLocks noChangeArrowheads="1"/>
          </p:cNvSpPr>
          <p:nvPr/>
        </p:nvSpPr>
        <p:spPr bwMode="auto">
          <a:xfrm>
            <a:off x="2590800" y="1371600"/>
            <a:ext cx="228600" cy="182563"/>
          </a:xfrm>
          <a:prstGeom prst="star5">
            <a:avLst/>
          </a:prstGeom>
          <a:solidFill>
            <a:srgbClr val="FF0000"/>
          </a:solidFill>
          <a:ln w="9525">
            <a:solidFill>
              <a:schemeClr val="tx1"/>
            </a:solidFill>
            <a:miter lim="800000"/>
            <a:headEnd/>
            <a:tailEnd/>
          </a:ln>
          <a:effectLst/>
        </p:spPr>
        <p:txBody>
          <a:bodyPr wrap="none" anchor="ctr"/>
          <a:lstStyle/>
          <a:p>
            <a:pPr>
              <a:defRPr/>
            </a:pPr>
            <a:endParaRPr lang="en-US"/>
          </a:p>
        </p:txBody>
      </p:sp>
      <p:sp>
        <p:nvSpPr>
          <p:cNvPr id="7176" name="AutoShape 13"/>
          <p:cNvSpPr>
            <a:spLocks noChangeArrowheads="1"/>
          </p:cNvSpPr>
          <p:nvPr/>
        </p:nvSpPr>
        <p:spPr bwMode="auto">
          <a:xfrm rot="3044543">
            <a:off x="438943" y="2913857"/>
            <a:ext cx="703263" cy="209550"/>
          </a:xfrm>
          <a:prstGeom prst="rightArrow">
            <a:avLst>
              <a:gd name="adj1" fmla="val 50000"/>
              <a:gd name="adj2" fmla="val 83902"/>
            </a:avLst>
          </a:prstGeom>
          <a:solidFill>
            <a:schemeClr val="accent1"/>
          </a:solidFill>
          <a:ln w="9525">
            <a:solidFill>
              <a:schemeClr val="tx1"/>
            </a:solidFill>
            <a:miter lim="800000"/>
            <a:headEnd/>
            <a:tailEnd/>
          </a:ln>
        </p:spPr>
        <p:txBody>
          <a:bodyPr wrap="none" anchor="ctr"/>
          <a:lstStyle/>
          <a:p>
            <a:endParaRPr lang="en-US"/>
          </a:p>
        </p:txBody>
      </p:sp>
      <p:sp>
        <p:nvSpPr>
          <p:cNvPr id="7182" name="AutoShape 14"/>
          <p:cNvSpPr>
            <a:spLocks noChangeArrowheads="1"/>
          </p:cNvSpPr>
          <p:nvPr/>
        </p:nvSpPr>
        <p:spPr bwMode="auto">
          <a:xfrm>
            <a:off x="5257800" y="1676400"/>
            <a:ext cx="228600" cy="182563"/>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762000"/>
          </a:xfrm>
        </p:spPr>
        <p:txBody>
          <a:bodyPr>
            <a:normAutofit fontScale="90000"/>
          </a:bodyPr>
          <a:lstStyle/>
          <a:p>
            <a:pPr eaLnBrk="1" hangingPunct="1"/>
            <a:r>
              <a:rPr lang="en-US" sz="4000" smtClean="0">
                <a:solidFill>
                  <a:srgbClr val="006666"/>
                </a:solidFill>
              </a:rPr>
              <a:t>Vitus Bering’s and Alexeii Chirikov’s Voyage (1733-1741)</a:t>
            </a:r>
          </a:p>
        </p:txBody>
      </p:sp>
      <p:sp>
        <p:nvSpPr>
          <p:cNvPr id="8195" name="Rectangle 3"/>
          <p:cNvSpPr>
            <a:spLocks noGrp="1" noChangeArrowheads="1"/>
          </p:cNvSpPr>
          <p:nvPr>
            <p:ph idx="1"/>
          </p:nvPr>
        </p:nvSpPr>
        <p:spPr/>
        <p:txBody>
          <a:bodyPr/>
          <a:lstStyle/>
          <a:p>
            <a:pPr eaLnBrk="1" hangingPunct="1"/>
            <a:endParaRPr lang="en-US" smtClean="0"/>
          </a:p>
        </p:txBody>
      </p:sp>
      <p:pic>
        <p:nvPicPr>
          <p:cNvPr id="8196" name="Picture 5" descr="Map of the First and Second Voyages of Vitus Bering."/>
          <p:cNvPicPr>
            <a:picLocks noChangeAspect="1" noChangeArrowheads="1"/>
          </p:cNvPicPr>
          <p:nvPr/>
        </p:nvPicPr>
        <p:blipFill>
          <a:blip r:embed="rId2">
            <a:extLst>
              <a:ext uri="{28A0092B-C50C-407E-A947-70E740481C1C}">
                <a14:useLocalDpi xmlns:a14="http://schemas.microsoft.com/office/drawing/2010/main" val="0"/>
              </a:ext>
            </a:extLst>
          </a:blip>
          <a:srcRect l="23474" t="25816" r="12503" b="9200"/>
          <a:stretch>
            <a:fillRect/>
          </a:stretch>
        </p:blipFill>
        <p:spPr bwMode="auto">
          <a:xfrm>
            <a:off x="0" y="12954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AutoShape 6"/>
          <p:cNvSpPr>
            <a:spLocks noChangeArrowheads="1"/>
          </p:cNvSpPr>
          <p:nvPr/>
        </p:nvSpPr>
        <p:spPr bwMode="auto">
          <a:xfrm>
            <a:off x="7924800" y="3505200"/>
            <a:ext cx="320675" cy="274638"/>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8198" name="AutoShape 7"/>
          <p:cNvSpPr>
            <a:spLocks noChangeArrowheads="1"/>
          </p:cNvSpPr>
          <p:nvPr/>
        </p:nvSpPr>
        <p:spPr bwMode="auto">
          <a:xfrm>
            <a:off x="8153400" y="2590800"/>
            <a:ext cx="209550" cy="612775"/>
          </a:xfrm>
          <a:prstGeom prst="downArrow">
            <a:avLst>
              <a:gd name="adj1" fmla="val 50000"/>
              <a:gd name="adj2" fmla="val 73106"/>
            </a:avLst>
          </a:prstGeom>
          <a:solidFill>
            <a:srgbClr val="FF0000"/>
          </a:solidFill>
          <a:ln w="9525">
            <a:solidFill>
              <a:schemeClr val="tx1"/>
            </a:solidFill>
            <a:miter lim="800000"/>
            <a:headEnd/>
            <a:tailEnd/>
          </a:ln>
        </p:spPr>
        <p:txBody>
          <a:bodyPr vert="eaVert" wrap="none" anchor="ctr"/>
          <a:lstStyle/>
          <a:p>
            <a:endParaRPr lang="en-US"/>
          </a:p>
        </p:txBody>
      </p:sp>
      <p:sp>
        <p:nvSpPr>
          <p:cNvPr id="11273" name="AutoShape 9"/>
          <p:cNvSpPr>
            <a:spLocks noChangeArrowheads="1"/>
          </p:cNvSpPr>
          <p:nvPr/>
        </p:nvSpPr>
        <p:spPr bwMode="auto">
          <a:xfrm>
            <a:off x="3276600" y="5715000"/>
            <a:ext cx="320675" cy="274638"/>
          </a:xfrm>
          <a:prstGeom prst="star5">
            <a:avLst/>
          </a:prstGeom>
          <a:solidFill>
            <a:srgbClr val="00FF00"/>
          </a:solidFill>
          <a:ln w="9525">
            <a:solidFill>
              <a:schemeClr val="tx1"/>
            </a:solidFill>
            <a:miter lim="800000"/>
            <a:headEnd/>
            <a:tailEnd/>
          </a:ln>
          <a:effectLst/>
        </p:spPr>
        <p:txBody>
          <a:bodyPr wrap="none" anchor="ctr"/>
          <a:lstStyle/>
          <a:p>
            <a:pPr>
              <a:defRPr/>
            </a:pPr>
            <a:endParaRPr lang="en-US"/>
          </a:p>
        </p:txBody>
      </p:sp>
      <p:sp>
        <p:nvSpPr>
          <p:cNvPr id="11274" name="AutoShape 10"/>
          <p:cNvSpPr>
            <a:spLocks noChangeArrowheads="1"/>
          </p:cNvSpPr>
          <p:nvPr/>
        </p:nvSpPr>
        <p:spPr bwMode="auto">
          <a:xfrm>
            <a:off x="1828800" y="4572000"/>
            <a:ext cx="320675" cy="274638"/>
          </a:xfrm>
          <a:prstGeom prst="star5">
            <a:avLst/>
          </a:prstGeom>
          <a:solidFill>
            <a:srgbClr val="FF9900"/>
          </a:solidFill>
          <a:ln w="9525">
            <a:solidFill>
              <a:schemeClr val="tx1"/>
            </a:solidFill>
            <a:miter lim="800000"/>
            <a:headEnd/>
            <a:tailEnd/>
          </a:ln>
          <a:effectLst/>
        </p:spPr>
        <p:txBody>
          <a:bodyPr wrap="none" anchor="ctr"/>
          <a:lstStyle/>
          <a:p>
            <a:pPr>
              <a:defRPr/>
            </a:pPr>
            <a:endParaRPr lang="en-US"/>
          </a:p>
        </p:txBody>
      </p:sp>
      <p:sp>
        <p:nvSpPr>
          <p:cNvPr id="11275" name="AutoShape 11"/>
          <p:cNvSpPr>
            <a:spLocks noChangeArrowheads="1"/>
          </p:cNvSpPr>
          <p:nvPr/>
        </p:nvSpPr>
        <p:spPr bwMode="auto">
          <a:xfrm>
            <a:off x="457200" y="4953000"/>
            <a:ext cx="255588" cy="255588"/>
          </a:xfrm>
          <a:prstGeom prst="star5">
            <a:avLst/>
          </a:prstGeom>
          <a:solidFill>
            <a:srgbClr val="00CCFF"/>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62000" y="762000"/>
            <a:ext cx="7924800" cy="944563"/>
          </a:xfrm>
        </p:spPr>
        <p:txBody>
          <a:bodyPr>
            <a:normAutofit/>
          </a:bodyPr>
          <a:lstStyle/>
          <a:p>
            <a:pPr eaLnBrk="1" hangingPunct="1"/>
            <a:r>
              <a:rPr lang="en-US" smtClean="0"/>
              <a:t>Fur Hunters Swarm to Alaska</a:t>
            </a:r>
          </a:p>
        </p:txBody>
      </p:sp>
      <p:sp>
        <p:nvSpPr>
          <p:cNvPr id="9219" name="Rectangle 3"/>
          <p:cNvSpPr>
            <a:spLocks noGrp="1" noChangeArrowheads="1"/>
          </p:cNvSpPr>
          <p:nvPr>
            <p:ph idx="1"/>
          </p:nvPr>
        </p:nvSpPr>
        <p:spPr>
          <a:xfrm>
            <a:off x="762000" y="2438400"/>
            <a:ext cx="7924800" cy="4191000"/>
          </a:xfrm>
        </p:spPr>
        <p:txBody>
          <a:bodyPr/>
          <a:lstStyle/>
          <a:p>
            <a:pPr eaLnBrk="1" hangingPunct="1">
              <a:lnSpc>
                <a:spcPct val="90000"/>
              </a:lnSpc>
            </a:pPr>
            <a:r>
              <a:rPr lang="en-US" dirty="0" smtClean="0"/>
              <a:t>Following Bering’s second expedition, Russians left the shores of Asia to go to the Aleutian Islands in search of furs.</a:t>
            </a:r>
          </a:p>
          <a:p>
            <a:pPr eaLnBrk="1" hangingPunct="1">
              <a:lnSpc>
                <a:spcPct val="90000"/>
              </a:lnSpc>
            </a:pPr>
            <a:r>
              <a:rPr lang="en-US" dirty="0" smtClean="0"/>
              <a:t>Russian fur-trading voyages to Alaska began in 1743 starting at Bering Island.</a:t>
            </a:r>
          </a:p>
          <a:p>
            <a:pPr eaLnBrk="1" hangingPunct="1">
              <a:lnSpc>
                <a:spcPct val="90000"/>
              </a:lnSpc>
            </a:pPr>
            <a:r>
              <a:rPr lang="en-US" dirty="0" smtClean="0"/>
              <a:t>By 1745, Russian traders had reached Attu Island and </a:t>
            </a:r>
            <a:r>
              <a:rPr lang="en-US" dirty="0" err="1" smtClean="0"/>
              <a:t>Agattu</a:t>
            </a:r>
            <a:r>
              <a:rPr lang="en-US" dirty="0" smtClean="0"/>
              <a:t> Island.</a:t>
            </a:r>
          </a:p>
          <a:p>
            <a:pPr eaLnBrk="1" hangingPunct="1">
              <a:lnSpc>
                <a:spcPct val="90000"/>
              </a:lnSpc>
            </a:pPr>
            <a:r>
              <a:rPr lang="en-US" dirty="0" smtClean="0"/>
              <a:t>Within 20 years the Russians were at Unalaska seeking furs.</a:t>
            </a:r>
          </a:p>
          <a:p>
            <a:pPr eaLnBrk="1" hangingPunct="1">
              <a:lnSpc>
                <a:spcPct val="90000"/>
              </a:lnSpc>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unit3chart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AutoShape 3"/>
          <p:cNvSpPr>
            <a:spLocks noChangeArrowheads="1"/>
          </p:cNvSpPr>
          <p:nvPr/>
        </p:nvSpPr>
        <p:spPr bwMode="auto">
          <a:xfrm>
            <a:off x="3048000" y="3657600"/>
            <a:ext cx="182563" cy="338138"/>
          </a:xfrm>
          <a:prstGeom prst="downArrow">
            <a:avLst>
              <a:gd name="adj1" fmla="val 50000"/>
              <a:gd name="adj2" fmla="val 46304"/>
            </a:avLst>
          </a:prstGeom>
          <a:solidFill>
            <a:srgbClr val="FFFF00"/>
          </a:solidFill>
          <a:ln w="9525">
            <a:solidFill>
              <a:schemeClr val="tx1"/>
            </a:solidFill>
            <a:miter lim="800000"/>
            <a:headEnd/>
            <a:tailEnd/>
          </a:ln>
        </p:spPr>
        <p:txBody>
          <a:bodyPr vert="eaVert" wrap="none" anchor="ctr"/>
          <a:lstStyle/>
          <a:p>
            <a:endParaRPr lang="en-US"/>
          </a:p>
        </p:txBody>
      </p:sp>
      <p:sp>
        <p:nvSpPr>
          <p:cNvPr id="10244" name="AutoShape 5"/>
          <p:cNvSpPr>
            <a:spLocks noChangeArrowheads="1"/>
          </p:cNvSpPr>
          <p:nvPr/>
        </p:nvSpPr>
        <p:spPr bwMode="auto">
          <a:xfrm>
            <a:off x="3276600" y="4495800"/>
            <a:ext cx="338138" cy="182563"/>
          </a:xfrm>
          <a:prstGeom prst="rightArrow">
            <a:avLst>
              <a:gd name="adj1" fmla="val 50000"/>
              <a:gd name="adj2" fmla="val 46304"/>
            </a:avLst>
          </a:prstGeom>
          <a:solidFill>
            <a:srgbClr val="FF0000"/>
          </a:solidFill>
          <a:ln w="9525">
            <a:solidFill>
              <a:schemeClr val="tx1"/>
            </a:solidFill>
            <a:miter lim="800000"/>
            <a:headEnd/>
            <a:tailEnd/>
          </a:ln>
        </p:spPr>
        <p:txBody>
          <a:bodyPr wrap="none" anchor="ctr"/>
          <a:lstStyle/>
          <a:p>
            <a:endParaRPr lang="en-US"/>
          </a:p>
        </p:txBody>
      </p:sp>
      <p:sp>
        <p:nvSpPr>
          <p:cNvPr id="10245" name="AutoShape 6"/>
          <p:cNvSpPr>
            <a:spLocks noChangeArrowheads="1"/>
          </p:cNvSpPr>
          <p:nvPr/>
        </p:nvSpPr>
        <p:spPr bwMode="auto">
          <a:xfrm rot="2228705" flipH="1">
            <a:off x="3827463" y="4841875"/>
            <a:ext cx="338137" cy="74613"/>
          </a:xfrm>
          <a:prstGeom prst="rightArrow">
            <a:avLst>
              <a:gd name="adj1" fmla="val 50000"/>
              <a:gd name="adj2" fmla="val 113297"/>
            </a:avLst>
          </a:prstGeom>
          <a:solidFill>
            <a:srgbClr val="FF0000"/>
          </a:solidFill>
          <a:ln w="9525">
            <a:solidFill>
              <a:schemeClr val="tx1"/>
            </a:solidFill>
            <a:miter lim="800000"/>
            <a:headEnd/>
            <a:tailEnd/>
          </a:ln>
        </p:spPr>
        <p:txBody>
          <a:bodyPr wrap="none" anchor="ctr"/>
          <a:lstStyle/>
          <a:p>
            <a:endParaRPr lang="en-US"/>
          </a:p>
        </p:txBody>
      </p:sp>
      <p:sp>
        <p:nvSpPr>
          <p:cNvPr id="10246" name="AutoShape 8"/>
          <p:cNvSpPr>
            <a:spLocks noChangeArrowheads="1"/>
          </p:cNvSpPr>
          <p:nvPr/>
        </p:nvSpPr>
        <p:spPr bwMode="auto">
          <a:xfrm rot="-10499884">
            <a:off x="6553200" y="4191000"/>
            <a:ext cx="338138" cy="182563"/>
          </a:xfrm>
          <a:prstGeom prst="rightArrow">
            <a:avLst>
              <a:gd name="adj1" fmla="val 50000"/>
              <a:gd name="adj2" fmla="val 46304"/>
            </a:avLst>
          </a:prstGeom>
          <a:solidFill>
            <a:srgbClr val="00FF00"/>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sz="3200" smtClean="0"/>
              <a:t>Furs are Basis of Russian American Economy</a:t>
            </a:r>
          </a:p>
        </p:txBody>
      </p:sp>
      <p:sp>
        <p:nvSpPr>
          <p:cNvPr id="11267" name="Rectangle 3"/>
          <p:cNvSpPr>
            <a:spLocks noGrp="1" noChangeArrowheads="1"/>
          </p:cNvSpPr>
          <p:nvPr>
            <p:ph idx="1"/>
          </p:nvPr>
        </p:nvSpPr>
        <p:spPr>
          <a:xfrm>
            <a:off x="838200" y="2362200"/>
            <a:ext cx="7693025" cy="4495800"/>
          </a:xfrm>
        </p:spPr>
        <p:txBody>
          <a:bodyPr/>
          <a:lstStyle/>
          <a:p>
            <a:pPr eaLnBrk="1" hangingPunct="1">
              <a:lnSpc>
                <a:spcPct val="90000"/>
              </a:lnSpc>
            </a:pPr>
            <a:r>
              <a:rPr lang="en-US" dirty="0" smtClean="0"/>
              <a:t>Between 1743 and 1799 over 100 Russian fur-hunting expeditions sailed into Alaskan waters</a:t>
            </a:r>
          </a:p>
          <a:p>
            <a:pPr eaLnBrk="1" hangingPunct="1">
              <a:lnSpc>
                <a:spcPct val="90000"/>
              </a:lnSpc>
            </a:pPr>
            <a:r>
              <a:rPr lang="en-US" dirty="0" smtClean="0"/>
              <a:t>They returned with 187,000 pelts worth 8 million rubles (about 6 million dollars)</a:t>
            </a:r>
          </a:p>
          <a:p>
            <a:pPr eaLnBrk="1" hangingPunct="1">
              <a:lnSpc>
                <a:spcPct val="90000"/>
              </a:lnSpc>
            </a:pPr>
            <a:r>
              <a:rPr lang="en-US" dirty="0" smtClean="0"/>
              <a:t>The fur trade was the Russians’ chief reason for coming to and staying in Alaska</a:t>
            </a:r>
          </a:p>
          <a:p>
            <a:pPr eaLnBrk="1" hangingPunct="1">
              <a:lnSpc>
                <a:spcPct val="90000"/>
              </a:lnSpc>
            </a:pPr>
            <a:r>
              <a:rPr lang="en-US" dirty="0" smtClean="0"/>
              <a:t>Building and sailing ships, farming, fishing, logging, mining, and whaling were done to support the fur trade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smtClean="0"/>
              <a:t>Russian and Aleut Interactions</a:t>
            </a:r>
          </a:p>
        </p:txBody>
      </p:sp>
      <p:sp>
        <p:nvSpPr>
          <p:cNvPr id="12291" name="Rectangle 3"/>
          <p:cNvSpPr>
            <a:spLocks noGrp="1" noChangeArrowheads="1"/>
          </p:cNvSpPr>
          <p:nvPr>
            <p:ph idx="1"/>
          </p:nvPr>
        </p:nvSpPr>
        <p:spPr>
          <a:xfrm>
            <a:off x="762000" y="2438400"/>
            <a:ext cx="8229600" cy="4038600"/>
          </a:xfrm>
        </p:spPr>
        <p:txBody>
          <a:bodyPr/>
          <a:lstStyle/>
          <a:p>
            <a:pPr eaLnBrk="1" hangingPunct="1">
              <a:lnSpc>
                <a:spcPct val="90000"/>
              </a:lnSpc>
            </a:pPr>
            <a:r>
              <a:rPr lang="en-US" dirty="0" smtClean="0"/>
              <a:t>When the Russians arrived on the Aleutian Islands, they set up winter quarters.</a:t>
            </a:r>
          </a:p>
          <a:p>
            <a:pPr eaLnBrk="1" hangingPunct="1">
              <a:lnSpc>
                <a:spcPct val="90000"/>
              </a:lnSpc>
            </a:pPr>
            <a:r>
              <a:rPr lang="en-US" dirty="0" smtClean="0"/>
              <a:t>Sometimes Russians traded with Aleut hunters to get sea otter furs from them.</a:t>
            </a:r>
          </a:p>
          <a:p>
            <a:pPr eaLnBrk="1" hangingPunct="1">
              <a:lnSpc>
                <a:spcPct val="90000"/>
              </a:lnSpc>
            </a:pPr>
            <a:r>
              <a:rPr lang="en-US" dirty="0" smtClean="0"/>
              <a:t>More often, Russians forced the Aleuts to guide and hunt for them.</a:t>
            </a:r>
          </a:p>
          <a:p>
            <a:pPr eaLnBrk="1" hangingPunct="1">
              <a:lnSpc>
                <a:spcPct val="90000"/>
              </a:lnSpc>
            </a:pPr>
            <a:r>
              <a:rPr lang="en-US" dirty="0" smtClean="0"/>
              <a:t>Russians often took Aleut family members hostage to insure the safe return of Russians who hunted with the Aleuts.</a:t>
            </a:r>
          </a:p>
          <a:p>
            <a:pPr eaLnBrk="1" hangingPunct="1">
              <a:lnSpc>
                <a:spcPct val="90000"/>
              </a:lnSpc>
            </a:pPr>
            <a:endParaRPr lang="en-US" dirty="0" smtClean="0"/>
          </a:p>
          <a:p>
            <a:pPr eaLnBrk="1" hangingPunct="1">
              <a:lnSpc>
                <a:spcPct val="90000"/>
              </a:lnSpc>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1112</TotalTime>
  <Words>1090</Words>
  <Application>Microsoft Office PowerPoint</Application>
  <PresentationFormat>On-screen Show (4:3)</PresentationFormat>
  <Paragraphs>94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Franklin Gothic Book</vt:lpstr>
      <vt:lpstr>Wingdings</vt:lpstr>
      <vt:lpstr>Crop</vt:lpstr>
      <vt:lpstr>Russian-American History</vt:lpstr>
      <vt:lpstr>Russians Come to Alaska</vt:lpstr>
      <vt:lpstr>Vitus Bering</vt:lpstr>
      <vt:lpstr>PowerPoint Presentation</vt:lpstr>
      <vt:lpstr>Vitus Bering’s and Alexeii Chirikov’s Voyage (1733-1741)</vt:lpstr>
      <vt:lpstr>Fur Hunters Swarm to Alaska</vt:lpstr>
      <vt:lpstr>PowerPoint Presentation</vt:lpstr>
      <vt:lpstr>Furs are Basis of Russian American Economy</vt:lpstr>
      <vt:lpstr>Russian and Aleut Interactions</vt:lpstr>
      <vt:lpstr>Aleuts Resist Russians</vt:lpstr>
      <vt:lpstr>Russians Trade Native Furs to the Chinese</vt:lpstr>
      <vt:lpstr>An Example of Russian Trade</vt:lpstr>
      <vt:lpstr>A Permanent Settlement</vt:lpstr>
      <vt:lpstr>Three Saints Bay</vt:lpstr>
      <vt:lpstr>Settlements Follow the Fur Trade</vt:lpstr>
      <vt:lpstr>PowerPoint Presentation</vt:lpstr>
      <vt:lpstr>Alaska Natives and the Shelikovs</vt:lpstr>
      <vt:lpstr>The Russian-American Company</vt:lpstr>
      <vt:lpstr>PowerPoint Presentation</vt:lpstr>
      <vt:lpstr>The Russian-American Company Charter</vt:lpstr>
      <vt:lpstr>Old Sitka is Established</vt:lpstr>
      <vt:lpstr>The Russian-American Company  in Sitka</vt:lpstr>
      <vt:lpstr>1847-1867</vt:lpstr>
      <vt:lpstr>The United States Buys  Russian-America</vt:lpstr>
      <vt:lpstr>Seward’s Folly</vt:lpstr>
      <vt:lpstr>Raising the American Flag  October 18, 1867 Sitka, Alaska</vt:lpstr>
      <vt:lpstr>Something to Think About…</vt:lpstr>
    </vt:vector>
  </TitlesOfParts>
  <Company>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haviland_rebecca</cp:lastModifiedBy>
  <cp:revision>27</cp:revision>
  <dcterms:created xsi:type="dcterms:W3CDTF">2006-03-14T16:42:47Z</dcterms:created>
  <dcterms:modified xsi:type="dcterms:W3CDTF">2020-02-25T19:39:22Z</dcterms:modified>
</cp:coreProperties>
</file>